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12"/>
  </p:notesMasterIdLst>
  <p:handoutMasterIdLst>
    <p:handoutMasterId r:id="rId13"/>
  </p:handoutMasterIdLst>
  <p:sldIdLst>
    <p:sldId id="643" r:id="rId3"/>
    <p:sldId id="644" r:id="rId4"/>
    <p:sldId id="652" r:id="rId5"/>
    <p:sldId id="645" r:id="rId6"/>
    <p:sldId id="646" r:id="rId7"/>
    <p:sldId id="648" r:id="rId8"/>
    <p:sldId id="650" r:id="rId9"/>
    <p:sldId id="649" r:id="rId10"/>
    <p:sldId id="651" r:id="rId11"/>
  </p:sldIdLst>
  <p:sldSz cx="9144000" cy="6858000" type="screen4x3"/>
  <p:notesSz cx="7099300" cy="10234613"/>
  <p:custShowLst>
    <p:custShow name="Zielgruppenpräsentation 1" id="0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3F5E97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3F5E97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3F5E97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3F5E97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3F5E97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3F5E97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3F5E97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3F5E97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3F5E97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66FF"/>
    <a:srgbClr val="33CC33"/>
    <a:srgbClr val="FFFF99"/>
    <a:srgbClr val="FFCC00"/>
    <a:srgbClr val="3399FF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87879" autoAdjust="0"/>
  </p:normalViewPr>
  <p:slideViewPr>
    <p:cSldViewPr snapToGrid="0" snapToObjects="1">
      <p:cViewPr varScale="1">
        <p:scale>
          <a:sx n="86" d="100"/>
          <a:sy n="86" d="100"/>
        </p:scale>
        <p:origin x="903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604" y="-90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145" cy="51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156" y="0"/>
            <a:ext cx="3076144" cy="51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3051"/>
            <a:ext cx="3076145" cy="5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156" y="9723051"/>
            <a:ext cx="3076144" cy="5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0E872423-4848-4714-B99D-54C93768016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17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145" cy="51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156" y="0"/>
            <a:ext cx="3076144" cy="51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013" y="4860692"/>
            <a:ext cx="5205276" cy="46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051"/>
            <a:ext cx="3076145" cy="5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156" y="9723051"/>
            <a:ext cx="3076144" cy="5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4D9F1DE-EA90-446C-AFC5-87F4B5BFFB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22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err="1"/>
              <a:t>Good</a:t>
            </a:r>
            <a:r>
              <a:rPr lang="de-DE" sz="1600" baseline="0" dirty="0"/>
              <a:t> </a:t>
            </a:r>
            <a:r>
              <a:rPr lang="de-DE" sz="1600" baseline="0" dirty="0" err="1"/>
              <a:t>morning</a:t>
            </a:r>
            <a:r>
              <a:rPr lang="de-DE" sz="1600" baseline="0" dirty="0"/>
              <a:t>, </a:t>
            </a:r>
            <a:r>
              <a:rPr lang="de-DE" sz="1600" baseline="0" dirty="0" err="1"/>
              <a:t>everyone</a:t>
            </a:r>
            <a:r>
              <a:rPr lang="de-DE" sz="1600" baseline="0" dirty="0"/>
              <a:t>. Let‘s </a:t>
            </a:r>
            <a:r>
              <a:rPr lang="de-DE" sz="1600" b="1" baseline="0" dirty="0"/>
              <a:t>get </a:t>
            </a:r>
            <a:r>
              <a:rPr lang="de-DE" sz="1600" baseline="0" dirty="0"/>
              <a:t>started. </a:t>
            </a:r>
            <a:r>
              <a:rPr lang="de-DE" sz="1600" baseline="0" dirty="0" err="1"/>
              <a:t>I‘m</a:t>
            </a:r>
            <a:r>
              <a:rPr lang="de-DE" sz="1600" baseline="0" dirty="0"/>
              <a:t> Ludger. As you know, since April I have</a:t>
            </a:r>
            <a:r>
              <a:rPr lang="de-DE" sz="1600" b="1" baseline="0" dirty="0"/>
              <a:t> had </a:t>
            </a:r>
            <a:r>
              <a:rPr lang="de-DE" sz="1600" baseline="0" dirty="0"/>
              <a:t>a new job as the director of the PFH. This </a:t>
            </a:r>
            <a:r>
              <a:rPr lang="de-DE" sz="1600" baseline="0" dirty="0" err="1"/>
              <a:t>is</a:t>
            </a:r>
            <a:r>
              <a:rPr lang="de-DE" sz="1600" baseline="0" dirty="0"/>
              <a:t> an </a:t>
            </a:r>
            <a:r>
              <a:rPr lang="de-DE" sz="1600" baseline="0" dirty="0" err="1"/>
              <a:t>organization</a:t>
            </a:r>
            <a:r>
              <a:rPr lang="de-DE" sz="1600" baseline="0" dirty="0"/>
              <a:t> in Berlin/Germany </a:t>
            </a:r>
            <a:r>
              <a:rPr lang="de-DE" sz="1600" baseline="0" dirty="0" err="1"/>
              <a:t>which</a:t>
            </a:r>
            <a:r>
              <a:rPr lang="de-DE" sz="1600" baseline="0" dirty="0"/>
              <a:t> </a:t>
            </a:r>
            <a:r>
              <a:rPr lang="de-DE" sz="1600" baseline="0" dirty="0" err="1"/>
              <a:t>manages</a:t>
            </a:r>
            <a:r>
              <a:rPr lang="de-DE" sz="1600" baseline="0" dirty="0"/>
              <a:t> a </a:t>
            </a:r>
            <a:r>
              <a:rPr lang="de-DE" sz="1600" baseline="0" dirty="0" err="1"/>
              <a:t>school</a:t>
            </a:r>
            <a:r>
              <a:rPr lang="de-DE" sz="1600" baseline="0" dirty="0"/>
              <a:t> </a:t>
            </a:r>
            <a:r>
              <a:rPr lang="de-DE" sz="1600" baseline="0" dirty="0" err="1"/>
              <a:t>for</a:t>
            </a:r>
            <a:r>
              <a:rPr lang="de-DE" sz="1600" baseline="0" dirty="0"/>
              <a:t> </a:t>
            </a:r>
            <a:r>
              <a:rPr lang="de-DE" sz="1600" baseline="0" dirty="0" err="1"/>
              <a:t>socialpaedagogic</a:t>
            </a:r>
            <a:r>
              <a:rPr lang="de-DE" sz="1600" baseline="0" dirty="0"/>
              <a:t> </a:t>
            </a:r>
            <a:r>
              <a:rPr lang="de-DE" sz="1600" baseline="0" dirty="0" err="1"/>
              <a:t>studies</a:t>
            </a:r>
            <a:r>
              <a:rPr lang="de-DE" sz="1600" baseline="0" dirty="0"/>
              <a:t>, </a:t>
            </a:r>
            <a:r>
              <a:rPr lang="de-DE" sz="1600" baseline="0" dirty="0" err="1"/>
              <a:t>many</a:t>
            </a:r>
            <a:r>
              <a:rPr lang="de-DE" sz="1600" baseline="0" dirty="0"/>
              <a:t> </a:t>
            </a:r>
            <a:r>
              <a:rPr lang="de-DE" sz="1600" baseline="0" dirty="0" err="1"/>
              <a:t>kindergartens</a:t>
            </a:r>
            <a:r>
              <a:rPr lang="de-DE" sz="1600" baseline="0" dirty="0"/>
              <a:t> </a:t>
            </a:r>
            <a:r>
              <a:rPr lang="de-DE" sz="1600" baseline="0" dirty="0" err="1"/>
              <a:t>and</a:t>
            </a:r>
            <a:r>
              <a:rPr lang="de-DE" sz="1600" baseline="0" dirty="0"/>
              <a:t> </a:t>
            </a:r>
            <a:r>
              <a:rPr lang="de-DE" sz="1600" baseline="0" dirty="0" err="1"/>
              <a:t>other</a:t>
            </a:r>
            <a:r>
              <a:rPr lang="de-DE" sz="1600" baseline="0" dirty="0"/>
              <a:t> </a:t>
            </a:r>
            <a:r>
              <a:rPr lang="de-DE" sz="1600" baseline="0" dirty="0" err="1"/>
              <a:t>projects</a:t>
            </a:r>
            <a:r>
              <a:rPr lang="de-DE" sz="1600" baseline="0" dirty="0"/>
              <a:t> </a:t>
            </a:r>
            <a:r>
              <a:rPr lang="de-DE" sz="1600" baseline="0" dirty="0" err="1"/>
              <a:t>for</a:t>
            </a:r>
            <a:r>
              <a:rPr lang="de-DE" sz="1600" baseline="0" dirty="0"/>
              <a:t> </a:t>
            </a:r>
            <a:r>
              <a:rPr lang="de-DE" sz="1600" baseline="0" dirty="0" err="1"/>
              <a:t>families</a:t>
            </a:r>
            <a:r>
              <a:rPr lang="de-DE" sz="1600" baseline="0" dirty="0"/>
              <a:t> </a:t>
            </a:r>
            <a:r>
              <a:rPr lang="de-DE" sz="1600" baseline="0" dirty="0" err="1"/>
              <a:t>and</a:t>
            </a:r>
            <a:r>
              <a:rPr lang="de-DE" sz="1600" baseline="0" dirty="0"/>
              <a:t> </a:t>
            </a:r>
            <a:r>
              <a:rPr lang="de-DE" sz="1600" baseline="0" dirty="0" err="1"/>
              <a:t>their</a:t>
            </a:r>
            <a:r>
              <a:rPr lang="de-DE" sz="1600" baseline="0" dirty="0"/>
              <a:t> </a:t>
            </a:r>
            <a:r>
              <a:rPr lang="de-DE" sz="1600" baseline="0" dirty="0" err="1"/>
              <a:t>needs</a:t>
            </a:r>
            <a:r>
              <a:rPr lang="de-DE" sz="1600" baseline="0" dirty="0"/>
              <a:t>.</a:t>
            </a:r>
          </a:p>
          <a:p>
            <a:endParaRPr lang="de-DE" sz="1600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This </a:t>
            </a:r>
            <a:r>
              <a:rPr lang="de-DE" sz="1600" dirty="0" err="1"/>
              <a:t>morning</a:t>
            </a:r>
            <a:r>
              <a:rPr lang="de-DE" sz="1600" dirty="0"/>
              <a:t> </a:t>
            </a:r>
            <a:r>
              <a:rPr lang="de-DE" sz="1600" dirty="0" err="1"/>
              <a:t>I‘m</a:t>
            </a:r>
            <a:r>
              <a:rPr lang="de-DE" sz="1600" dirty="0"/>
              <a:t> </a:t>
            </a:r>
            <a:r>
              <a:rPr lang="de-DE" sz="1600" dirty="0" err="1"/>
              <a:t>going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telling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,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we</a:t>
            </a:r>
            <a:r>
              <a:rPr lang="de-DE" sz="1600" dirty="0"/>
              <a:t> do </a:t>
            </a:r>
            <a:r>
              <a:rPr lang="de-DE" sz="1600" dirty="0" err="1"/>
              <a:t>and</a:t>
            </a:r>
            <a:r>
              <a:rPr lang="de-DE" sz="1600" baseline="0" dirty="0"/>
              <a:t> </a:t>
            </a:r>
            <a:r>
              <a:rPr lang="de-DE" sz="1600" baseline="0" dirty="0" err="1"/>
              <a:t>what</a:t>
            </a:r>
            <a:r>
              <a:rPr lang="de-DE" sz="1600" baseline="0" dirty="0"/>
              <a:t> </a:t>
            </a:r>
            <a:r>
              <a:rPr lang="de-DE" sz="1600" baseline="0" dirty="0" err="1"/>
              <a:t>we</a:t>
            </a:r>
            <a:r>
              <a:rPr lang="de-DE" sz="1600" baseline="0" dirty="0"/>
              <a:t> </a:t>
            </a:r>
            <a:r>
              <a:rPr lang="de-DE" sz="1600" baseline="0" dirty="0" err="1"/>
              <a:t>want</a:t>
            </a:r>
            <a:r>
              <a:rPr lang="de-DE" sz="1600" baseline="0" dirty="0"/>
              <a:t>.</a:t>
            </a:r>
          </a:p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F1DE-EA90-446C-AFC5-87F4B5BFFB9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38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So, </a:t>
            </a:r>
            <a:r>
              <a:rPr lang="de-DE" dirty="0" err="1"/>
              <a:t>I‘ll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off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giving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baseline="0" dirty="0"/>
              <a:t> </a:t>
            </a:r>
            <a:r>
              <a:rPr lang="de-DE" dirty="0"/>
              <a:t>an </a:t>
            </a:r>
            <a:r>
              <a:rPr lang="de-DE" dirty="0" err="1"/>
              <a:t>overwiew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and </a:t>
            </a:r>
            <a:r>
              <a:rPr lang="de-DE" b="1" dirty="0"/>
              <a:t>its</a:t>
            </a:r>
            <a:r>
              <a:rPr lang="de-DE" dirty="0"/>
              <a:t> history.</a:t>
            </a:r>
          </a:p>
          <a:p>
            <a:endParaRPr lang="de-DE" dirty="0"/>
          </a:p>
          <a:p>
            <a:r>
              <a:rPr lang="de-DE" dirty="0"/>
              <a:t>After that I‘ll highlight what I see as the main</a:t>
            </a:r>
            <a:r>
              <a:rPr lang="de-DE" baseline="0" dirty="0"/>
              <a:t> goals </a:t>
            </a:r>
          </a:p>
          <a:p>
            <a:endParaRPr lang="de-DE" baseline="0" dirty="0"/>
          </a:p>
          <a:p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working</a:t>
            </a:r>
            <a:r>
              <a:rPr lang="de-DE" baseline="0" dirty="0"/>
              <a:t>  </a:t>
            </a:r>
            <a:r>
              <a:rPr lang="de-DE" baseline="0" dirty="0" err="1"/>
              <a:t>approach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 err="1"/>
              <a:t>I‘ll</a:t>
            </a:r>
            <a:r>
              <a:rPr lang="de-DE" baseline="0" dirty="0"/>
              <a:t> </a:t>
            </a:r>
            <a:r>
              <a:rPr lang="de-DE" baseline="0" dirty="0" err="1"/>
              <a:t>conclude</a:t>
            </a:r>
            <a:r>
              <a:rPr lang="de-DE" baseline="0" dirty="0"/>
              <a:t> </a:t>
            </a:r>
            <a:r>
              <a:rPr lang="de-DE" baseline="0" dirty="0" err="1"/>
              <a:t>my</a:t>
            </a:r>
            <a:r>
              <a:rPr lang="de-DE" baseline="0" dirty="0"/>
              <a:t> </a:t>
            </a:r>
            <a:r>
              <a:rPr lang="de-DE" baseline="0" dirty="0" err="1"/>
              <a:t>presentation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bringing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up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date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some</a:t>
            </a:r>
            <a:r>
              <a:rPr lang="de-DE" baseline="0" dirty="0"/>
              <a:t> </a:t>
            </a:r>
            <a:r>
              <a:rPr lang="de-DE" baseline="0" dirty="0" err="1"/>
              <a:t>actual</a:t>
            </a:r>
            <a:r>
              <a:rPr lang="de-DE" baseline="0" dirty="0"/>
              <a:t> initiatives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projects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company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F1DE-EA90-446C-AFC5-87F4B5BFFB9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59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Now, firstly some rough</a:t>
            </a:r>
            <a:r>
              <a:rPr lang="de-DE" b="1" dirty="0"/>
              <a:t> information </a:t>
            </a:r>
            <a:r>
              <a:rPr lang="de-DE" dirty="0"/>
              <a:t>about our organization. 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baseline="0" dirty="0"/>
              <a:t>,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two</a:t>
            </a:r>
            <a:r>
              <a:rPr lang="de-DE" baseline="0" dirty="0"/>
              <a:t> </a:t>
            </a:r>
            <a:r>
              <a:rPr lang="de-DE" baseline="0" dirty="0" err="1"/>
              <a:t>main</a:t>
            </a:r>
            <a:r>
              <a:rPr lang="de-DE" baseline="0" dirty="0"/>
              <a:t> </a:t>
            </a:r>
            <a:r>
              <a:rPr lang="de-DE" baseline="0" dirty="0" err="1"/>
              <a:t>departments</a:t>
            </a:r>
            <a:r>
              <a:rPr lang="de-DE" baseline="0" dirty="0"/>
              <a:t>.</a:t>
            </a:r>
          </a:p>
          <a:p>
            <a:r>
              <a:rPr lang="de-DE" baseline="0" dirty="0"/>
              <a:t> </a:t>
            </a:r>
          </a:p>
          <a:p>
            <a:r>
              <a:rPr lang="de-DE" baseline="0" dirty="0"/>
              <a:t>In orange </a:t>
            </a:r>
            <a:r>
              <a:rPr lang="de-DE" baseline="0" dirty="0" err="1"/>
              <a:t>color</a:t>
            </a:r>
            <a:r>
              <a:rPr lang="de-DE" baseline="0" dirty="0"/>
              <a:t>,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see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department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Education („Ausbildung“). This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nucleus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company</a:t>
            </a:r>
            <a:r>
              <a:rPr lang="de-DE" baseline="0" dirty="0"/>
              <a:t>.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serve</a:t>
            </a:r>
            <a:r>
              <a:rPr lang="de-DE" baseline="0" dirty="0"/>
              <a:t> a </a:t>
            </a:r>
            <a:r>
              <a:rPr lang="de-DE" baseline="0" dirty="0" err="1"/>
              <a:t>school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two</a:t>
            </a:r>
            <a:r>
              <a:rPr lang="de-DE" baseline="0" dirty="0"/>
              <a:t> different </a:t>
            </a:r>
            <a:r>
              <a:rPr lang="de-DE" baseline="0" dirty="0" err="1"/>
              <a:t>curricula</a:t>
            </a:r>
            <a:r>
              <a:rPr lang="de-DE" baseline="0" dirty="0"/>
              <a:t>, </a:t>
            </a:r>
            <a:r>
              <a:rPr lang="de-DE" baseline="0" dirty="0" err="1"/>
              <a:t>regarding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level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degree</a:t>
            </a:r>
            <a:r>
              <a:rPr lang="de-DE" baseline="0" dirty="0"/>
              <a:t>. In this department we have around 50 employees, </a:t>
            </a:r>
            <a:r>
              <a:rPr lang="de-DE" b="1" baseline="0" dirty="0"/>
              <a:t>most of whom </a:t>
            </a:r>
            <a:r>
              <a:rPr lang="de-DE" baseline="0" dirty="0"/>
              <a:t>are teachers.</a:t>
            </a:r>
          </a:p>
          <a:p>
            <a:endParaRPr lang="de-DE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Magenta </a:t>
            </a:r>
            <a:r>
              <a:rPr lang="de-DE" baseline="0" dirty="0" err="1"/>
              <a:t>color</a:t>
            </a:r>
            <a:r>
              <a:rPr lang="de-DE" baseline="0" dirty="0"/>
              <a:t>  </a:t>
            </a:r>
            <a:r>
              <a:rPr lang="de-DE" baseline="0" dirty="0" err="1"/>
              <a:t>marked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other</a:t>
            </a:r>
            <a:r>
              <a:rPr lang="de-DE" baseline="0" dirty="0"/>
              <a:t> </a:t>
            </a:r>
            <a:r>
              <a:rPr lang="de-DE" baseline="0" dirty="0" err="1"/>
              <a:t>department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children</a:t>
            </a:r>
            <a:r>
              <a:rPr lang="de-DE" baseline="0" dirty="0"/>
              <a:t> care, </a:t>
            </a:r>
            <a:r>
              <a:rPr lang="de-DE" baseline="0" dirty="0" err="1"/>
              <a:t>youth</a:t>
            </a:r>
            <a:r>
              <a:rPr lang="de-DE" baseline="0" dirty="0"/>
              <a:t> </a:t>
            </a:r>
            <a:r>
              <a:rPr lang="de-DE" baseline="0" dirty="0" err="1"/>
              <a:t>work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family</a:t>
            </a:r>
            <a:r>
              <a:rPr lang="de-DE" baseline="0" dirty="0"/>
              <a:t> </a:t>
            </a:r>
            <a:r>
              <a:rPr lang="de-DE" baseline="0" dirty="0" err="1"/>
              <a:t>services</a:t>
            </a:r>
            <a:r>
              <a:rPr lang="de-DE" baseline="0" dirty="0"/>
              <a:t> („Kinder- und Jugendhilfe“). </a:t>
            </a:r>
            <a:r>
              <a:rPr lang="de-DE" baseline="0" dirty="0" err="1"/>
              <a:t>Originally</a:t>
            </a:r>
            <a:r>
              <a:rPr lang="de-DE" baseline="0" dirty="0"/>
              <a:t>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department</a:t>
            </a:r>
            <a:r>
              <a:rPr lang="de-DE" baseline="0" dirty="0"/>
              <a:t> was </a:t>
            </a:r>
            <a:r>
              <a:rPr lang="de-DE" baseline="0" dirty="0" err="1"/>
              <a:t>founded</a:t>
            </a:r>
            <a:r>
              <a:rPr lang="de-DE" baseline="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purpose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training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future</a:t>
            </a:r>
            <a:r>
              <a:rPr lang="de-DE" sz="1200" dirty="0"/>
              <a:t> </a:t>
            </a:r>
            <a:r>
              <a:rPr lang="de-DE" sz="1200" dirty="0" err="1"/>
              <a:t>educators</a:t>
            </a:r>
            <a:r>
              <a:rPr lang="de-DE" sz="1200" dirty="0"/>
              <a:t>. But after</a:t>
            </a:r>
            <a:r>
              <a:rPr lang="de-DE" sz="1200" baseline="0" dirty="0"/>
              <a:t> World War II and especially in the last 20 years this department </a:t>
            </a:r>
            <a:r>
              <a:rPr lang="de-DE" sz="1200" b="1" baseline="0" dirty="0"/>
              <a:t>has heavily increased to </a:t>
            </a:r>
            <a:r>
              <a:rPr lang="de-DE" sz="1200" baseline="0" dirty="0"/>
              <a:t>up to </a:t>
            </a:r>
            <a:r>
              <a:rPr lang="de-DE" baseline="0" dirty="0"/>
              <a:t>more than 500 employees. As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see</a:t>
            </a:r>
            <a:r>
              <a:rPr lang="de-DE" baseline="0" dirty="0"/>
              <a:t>,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department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much</a:t>
            </a:r>
            <a:r>
              <a:rPr lang="de-DE" baseline="0" dirty="0"/>
              <a:t> </a:t>
            </a:r>
            <a:r>
              <a:rPr lang="de-DE" baseline="0" dirty="0" err="1"/>
              <a:t>bigger</a:t>
            </a:r>
            <a:r>
              <a:rPr lang="de-DE" baseline="0" dirty="0"/>
              <a:t>. </a:t>
            </a:r>
          </a:p>
          <a:p>
            <a:endParaRPr lang="de-DE" baseline="0" dirty="0"/>
          </a:p>
          <a:p>
            <a:r>
              <a:rPr lang="de-DE" baseline="0" dirty="0"/>
              <a:t>Not on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image</a:t>
            </a:r>
            <a:r>
              <a:rPr lang="de-DE" baseline="0" dirty="0"/>
              <a:t>, but </a:t>
            </a:r>
            <a:r>
              <a:rPr lang="de-DE" baseline="0" dirty="0" err="1"/>
              <a:t>important</a:t>
            </a:r>
            <a:r>
              <a:rPr lang="de-DE" baseline="0" dirty="0"/>
              <a:t>: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an </a:t>
            </a:r>
            <a:r>
              <a:rPr lang="de-DE" baseline="0" dirty="0" err="1"/>
              <a:t>administration</a:t>
            </a:r>
            <a:r>
              <a:rPr lang="de-DE" baseline="0" dirty="0"/>
              <a:t>. In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third</a:t>
            </a:r>
            <a:r>
              <a:rPr lang="de-DE" baseline="0" dirty="0"/>
              <a:t> </a:t>
            </a:r>
            <a:r>
              <a:rPr lang="de-DE" baseline="0" dirty="0" err="1"/>
              <a:t>department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around</a:t>
            </a:r>
            <a:r>
              <a:rPr lang="de-DE" baseline="0" dirty="0"/>
              <a:t> 40 </a:t>
            </a:r>
            <a:r>
              <a:rPr lang="de-DE" baseline="0" dirty="0" err="1"/>
              <a:t>employees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/>
              <a:t>As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director</a:t>
            </a:r>
            <a:r>
              <a:rPr lang="de-DE" baseline="0" dirty="0"/>
              <a:t> </a:t>
            </a:r>
            <a:r>
              <a:rPr lang="de-DE" baseline="0" dirty="0" err="1"/>
              <a:t>I‘m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head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responsible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all </a:t>
            </a:r>
            <a:r>
              <a:rPr lang="de-DE" baseline="0" dirty="0" err="1"/>
              <a:t>departments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F1DE-EA90-446C-AFC5-87F4B5BFFB9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85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baseline="0" dirty="0"/>
              <a:t> </a:t>
            </a:r>
            <a:r>
              <a:rPr lang="de-DE" baseline="0" dirty="0" err="1"/>
              <a:t>I‘ll</a:t>
            </a:r>
            <a:r>
              <a:rPr lang="de-DE" baseline="0" dirty="0"/>
              <a:t> </a:t>
            </a:r>
            <a:r>
              <a:rPr lang="de-DE" baseline="0" dirty="0" err="1"/>
              <a:t>give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detailed</a:t>
            </a:r>
            <a:r>
              <a:rPr lang="de-DE" baseline="0" dirty="0"/>
              <a:t> </a:t>
            </a:r>
            <a:r>
              <a:rPr lang="de-DE" baseline="0" dirty="0" err="1"/>
              <a:t>information</a:t>
            </a:r>
            <a:r>
              <a:rPr lang="de-DE" baseline="0" dirty="0"/>
              <a:t> </a:t>
            </a:r>
            <a:r>
              <a:rPr lang="de-DE" baseline="0" dirty="0" err="1"/>
              <a:t>listing</a:t>
            </a:r>
            <a:r>
              <a:rPr lang="de-DE" baseline="0" dirty="0"/>
              <a:t>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facilities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/>
              <a:t>This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school</a:t>
            </a:r>
            <a:r>
              <a:rPr lang="de-DE" baseline="0" dirty="0"/>
              <a:t> </a:t>
            </a:r>
            <a:r>
              <a:rPr lang="de-DE" baseline="0" dirty="0" err="1"/>
              <a:t>department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two</a:t>
            </a:r>
            <a:r>
              <a:rPr lang="de-DE" baseline="0" dirty="0"/>
              <a:t> different </a:t>
            </a:r>
            <a:r>
              <a:rPr lang="de-DE" baseline="0" dirty="0" err="1"/>
              <a:t>curricula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/>
              <a:t>Furthermore we </a:t>
            </a:r>
            <a:r>
              <a:rPr lang="de-DE" b="1" baseline="0" dirty="0"/>
              <a:t>serve </a:t>
            </a:r>
            <a:r>
              <a:rPr lang="de-DE" baseline="0" dirty="0"/>
              <a:t>nine kindergartens in several districts of Berlin.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different </a:t>
            </a:r>
            <a:r>
              <a:rPr lang="de-DE" baseline="0" dirty="0" err="1"/>
              <a:t>sizes</a:t>
            </a:r>
            <a:r>
              <a:rPr lang="de-DE" baseline="0" dirty="0"/>
              <a:t> </a:t>
            </a:r>
            <a:r>
              <a:rPr lang="de-DE" baseline="0" dirty="0" err="1"/>
              <a:t>between</a:t>
            </a:r>
            <a:r>
              <a:rPr lang="de-DE" baseline="0" dirty="0"/>
              <a:t> 50 </a:t>
            </a:r>
            <a:r>
              <a:rPr lang="de-DE" baseline="0" dirty="0" err="1"/>
              <a:t>up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120 </a:t>
            </a:r>
            <a:r>
              <a:rPr lang="de-DE" baseline="0" dirty="0" err="1"/>
              <a:t>places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children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/>
              <a:t>A </a:t>
            </a:r>
            <a:r>
              <a:rPr lang="de-DE" baseline="0" dirty="0" err="1"/>
              <a:t>growning-up-offer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full-day</a:t>
            </a:r>
            <a:r>
              <a:rPr lang="de-DE" baseline="0" dirty="0"/>
              <a:t> care </a:t>
            </a:r>
            <a:r>
              <a:rPr lang="de-DE" baseline="0" dirty="0" err="1"/>
              <a:t>provision</a:t>
            </a:r>
            <a:r>
              <a:rPr lang="de-DE" baseline="0" dirty="0"/>
              <a:t> in </a:t>
            </a:r>
            <a:r>
              <a:rPr lang="de-DE" baseline="0" dirty="0" err="1"/>
              <a:t>nine</a:t>
            </a:r>
            <a:r>
              <a:rPr lang="de-DE" baseline="0" dirty="0"/>
              <a:t> </a:t>
            </a:r>
            <a:r>
              <a:rPr lang="de-DE" baseline="0" dirty="0" err="1"/>
              <a:t>schools</a:t>
            </a:r>
            <a:r>
              <a:rPr lang="de-DE" baseline="0" dirty="0"/>
              <a:t>, </a:t>
            </a:r>
            <a:r>
              <a:rPr lang="de-DE" baseline="0" dirty="0" err="1"/>
              <a:t>seven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</a:t>
            </a:r>
            <a:r>
              <a:rPr lang="de-DE" baseline="0" dirty="0" err="1"/>
              <a:t>settled</a:t>
            </a:r>
            <a:r>
              <a:rPr lang="de-DE" baseline="0" dirty="0"/>
              <a:t> in </a:t>
            </a:r>
            <a:r>
              <a:rPr lang="de-DE" baseline="0" dirty="0" err="1"/>
              <a:t>primary</a:t>
            </a:r>
            <a:r>
              <a:rPr lang="de-DE" baseline="0" dirty="0"/>
              <a:t> </a:t>
            </a:r>
            <a:r>
              <a:rPr lang="de-DE" baseline="0" dirty="0" err="1"/>
              <a:t>schools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/>
              <a:t>Some family- and </a:t>
            </a:r>
            <a:r>
              <a:rPr lang="de-DE" b="1" baseline="0" dirty="0"/>
              <a:t>neighborhood centres </a:t>
            </a:r>
            <a:r>
              <a:rPr lang="de-DE" baseline="0" dirty="0"/>
              <a:t>serve a wide range of opportunities for families, neighborhoods and their needs on counseling, communication and rooms for several purposes.</a:t>
            </a:r>
          </a:p>
          <a:p>
            <a:endParaRPr lang="de-DE" baseline="0" dirty="0"/>
          </a:p>
          <a:p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offer</a:t>
            </a:r>
            <a:r>
              <a:rPr lang="de-DE" baseline="0" dirty="0"/>
              <a:t> </a:t>
            </a:r>
            <a:r>
              <a:rPr lang="de-DE" baseline="0" dirty="0" err="1"/>
              <a:t>youth</a:t>
            </a:r>
            <a:r>
              <a:rPr lang="de-DE" baseline="0" dirty="0"/>
              <a:t> </a:t>
            </a:r>
            <a:r>
              <a:rPr lang="de-DE" baseline="0" dirty="0" err="1"/>
              <a:t>social</a:t>
            </a:r>
            <a:r>
              <a:rPr lang="de-DE" baseline="0" dirty="0"/>
              <a:t> </a:t>
            </a:r>
            <a:r>
              <a:rPr lang="de-DE" baseline="0" dirty="0" err="1"/>
              <a:t>work</a:t>
            </a:r>
            <a:r>
              <a:rPr lang="de-DE" baseline="0" dirty="0"/>
              <a:t> in different </a:t>
            </a:r>
            <a:r>
              <a:rPr lang="de-DE" baseline="0" dirty="0" err="1"/>
              <a:t>ways</a:t>
            </a:r>
            <a:r>
              <a:rPr lang="de-DE" baseline="0" dirty="0"/>
              <a:t>,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hand</a:t>
            </a:r>
            <a:r>
              <a:rPr lang="de-DE" baseline="0" dirty="0"/>
              <a:t> in </a:t>
            </a:r>
            <a:r>
              <a:rPr lang="de-DE" baseline="0" dirty="0" err="1"/>
              <a:t>cooperation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school</a:t>
            </a:r>
            <a:r>
              <a:rPr lang="de-DE" baseline="0" dirty="0"/>
              <a:t> </a:t>
            </a:r>
            <a:r>
              <a:rPr lang="de-DE" baseline="0" dirty="0" err="1"/>
              <a:t>staff</a:t>
            </a:r>
            <a:r>
              <a:rPr lang="de-DE" baseline="0" dirty="0"/>
              <a:t>, at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other</a:t>
            </a:r>
            <a:r>
              <a:rPr lang="de-DE" baseline="0" dirty="0"/>
              <a:t> </a:t>
            </a:r>
            <a:r>
              <a:rPr lang="de-DE" baseline="0" dirty="0" err="1"/>
              <a:t>hand</a:t>
            </a:r>
            <a:r>
              <a:rPr lang="de-DE" baseline="0" dirty="0"/>
              <a:t> outside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schools</a:t>
            </a:r>
            <a:r>
              <a:rPr lang="de-DE" baseline="0" dirty="0"/>
              <a:t>. A special approach for this is  are therapeutic residential groups offering an accomodation for young people who want or have to leave their families. </a:t>
            </a:r>
            <a:r>
              <a:rPr lang="de-DE" b="1" baseline="0" dirty="0"/>
              <a:t>At</a:t>
            </a:r>
            <a:r>
              <a:rPr lang="de-DE" baseline="0" dirty="0"/>
              <a:t> the  moment we are going on to open a third therapeutic commune.</a:t>
            </a:r>
          </a:p>
          <a:p>
            <a:endParaRPr lang="de-DE" baseline="0" dirty="0"/>
          </a:p>
          <a:p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family</a:t>
            </a:r>
            <a:r>
              <a:rPr lang="de-DE" baseline="0" dirty="0"/>
              <a:t> </a:t>
            </a:r>
            <a:r>
              <a:rPr lang="de-DE" baseline="0" dirty="0" err="1"/>
              <a:t>counseling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housed</a:t>
            </a:r>
            <a:r>
              <a:rPr lang="de-DE" baseline="0" dirty="0"/>
              <a:t> in </a:t>
            </a:r>
            <a:r>
              <a:rPr lang="de-DE" baseline="0" dirty="0" err="1"/>
              <a:t>two</a:t>
            </a:r>
            <a:r>
              <a:rPr lang="de-DE" baseline="0" dirty="0"/>
              <a:t> </a:t>
            </a:r>
            <a:r>
              <a:rPr lang="de-DE" baseline="0" dirty="0" err="1"/>
              <a:t>places</a:t>
            </a:r>
            <a:r>
              <a:rPr lang="de-DE" baseline="0" dirty="0"/>
              <a:t>.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open </a:t>
            </a:r>
            <a:r>
              <a:rPr lang="de-DE" baseline="0" dirty="0" err="1"/>
              <a:t>for</a:t>
            </a:r>
            <a:r>
              <a:rPr lang="de-DE" baseline="0" dirty="0"/>
              <a:t> all </a:t>
            </a:r>
            <a:r>
              <a:rPr lang="de-DE" baseline="0" dirty="0" err="1"/>
              <a:t>families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neighborhood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especially</a:t>
            </a:r>
            <a:r>
              <a:rPr lang="de-DE" baseline="0" dirty="0"/>
              <a:t> </a:t>
            </a:r>
            <a:r>
              <a:rPr lang="de-DE" baseline="0" dirty="0" err="1"/>
              <a:t>engaged</a:t>
            </a:r>
            <a:r>
              <a:rPr lang="de-DE" baseline="0" dirty="0"/>
              <a:t> in </a:t>
            </a:r>
            <a:r>
              <a:rPr lang="de-DE" baseline="0" dirty="0" err="1"/>
              <a:t>supporting</a:t>
            </a:r>
            <a:r>
              <a:rPr lang="de-DE" baseline="0" dirty="0"/>
              <a:t> </a:t>
            </a:r>
            <a:r>
              <a:rPr lang="de-DE" baseline="0" dirty="0" err="1"/>
              <a:t>refugess</a:t>
            </a:r>
            <a:r>
              <a:rPr lang="de-DE" baseline="0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F1DE-EA90-446C-AFC5-87F4B5BFFB9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84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Now I‘ll fill you in on the </a:t>
            </a:r>
            <a:r>
              <a:rPr lang="de-DE" b="1" dirty="0"/>
              <a:t>background history of</a:t>
            </a:r>
            <a:r>
              <a:rPr lang="de-DE" dirty="0"/>
              <a:t> our organization.</a:t>
            </a:r>
          </a:p>
          <a:p>
            <a:endParaRPr lang="de-DE" dirty="0"/>
          </a:p>
          <a:p>
            <a:r>
              <a:rPr lang="de-DE" dirty="0"/>
              <a:t>The PFH </a:t>
            </a:r>
            <a:r>
              <a:rPr lang="de-DE" b="1" dirty="0"/>
              <a:t>is </a:t>
            </a:r>
            <a:r>
              <a:rPr lang="de-DE" dirty="0"/>
              <a:t>founded 144 years</a:t>
            </a:r>
            <a:r>
              <a:rPr lang="de-DE" baseline="0" dirty="0"/>
              <a:t> ago (related to 2018) by Henriette Schrader-Breymann. </a:t>
            </a:r>
            <a:br>
              <a:rPr lang="de-DE" baseline="0" dirty="0"/>
            </a:br>
            <a:br>
              <a:rPr lang="de-DE" baseline="0" dirty="0"/>
            </a:br>
            <a:r>
              <a:rPr lang="de-DE" baseline="0" dirty="0" err="1"/>
              <a:t>She</a:t>
            </a:r>
            <a:r>
              <a:rPr lang="de-DE" baseline="0" dirty="0"/>
              <a:t> was </a:t>
            </a:r>
            <a:r>
              <a:rPr lang="de-DE" baseline="0" dirty="0" err="1"/>
              <a:t>inspired</a:t>
            </a:r>
            <a:r>
              <a:rPr lang="de-DE" baseline="0" dirty="0"/>
              <a:t> </a:t>
            </a:r>
            <a:r>
              <a:rPr lang="de-DE" baseline="0" dirty="0" err="1"/>
              <a:t>by</a:t>
            </a:r>
            <a:r>
              <a:rPr lang="de-DE" baseline="0" dirty="0"/>
              <a:t> </a:t>
            </a:r>
            <a:r>
              <a:rPr lang="de-DE" baseline="0" dirty="0" err="1"/>
              <a:t>ideas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Friedrich Fröbel </a:t>
            </a:r>
            <a:r>
              <a:rPr lang="de-DE" baseline="0" dirty="0" err="1"/>
              <a:t>and</a:t>
            </a:r>
            <a:r>
              <a:rPr lang="de-DE" baseline="0" dirty="0"/>
              <a:t> Johann Heinrich Pestalozzi.</a:t>
            </a:r>
          </a:p>
          <a:p>
            <a:endParaRPr lang="de-DE" baseline="0" dirty="0"/>
          </a:p>
          <a:p>
            <a:r>
              <a:rPr lang="de-DE" baseline="0" dirty="0"/>
              <a:t>Pestalozzi as the older one </a:t>
            </a:r>
            <a:r>
              <a:rPr lang="de-DE" baseline="0" dirty="0" err="1"/>
              <a:t>invented</a:t>
            </a:r>
            <a:r>
              <a:rPr lang="de-DE" baseline="0" dirty="0"/>
              <a:t> a holistic meaning of education. As a </a:t>
            </a:r>
            <a:r>
              <a:rPr lang="de-DE" baseline="0" dirty="0" err="1"/>
              <a:t>summary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use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term</a:t>
            </a:r>
            <a:r>
              <a:rPr lang="de-DE" baseline="0" dirty="0"/>
              <a:t> „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head</a:t>
            </a:r>
            <a:r>
              <a:rPr lang="de-DE" baseline="0" dirty="0"/>
              <a:t>, </a:t>
            </a:r>
            <a:r>
              <a:rPr lang="de-DE" baseline="0" dirty="0" err="1"/>
              <a:t>heart</a:t>
            </a:r>
            <a:r>
              <a:rPr lang="de-DE" baseline="0" dirty="0"/>
              <a:t> und </a:t>
            </a:r>
            <a:r>
              <a:rPr lang="de-DE" baseline="0" dirty="0" err="1"/>
              <a:t>hands</a:t>
            </a:r>
            <a:r>
              <a:rPr lang="de-DE" baseline="0" dirty="0"/>
              <a:t>.“ (But in a </a:t>
            </a:r>
            <a:r>
              <a:rPr lang="de-DE" baseline="0" dirty="0" err="1"/>
              <a:t>practical</a:t>
            </a:r>
            <a:r>
              <a:rPr lang="de-DE" baseline="0" dirty="0"/>
              <a:t> </a:t>
            </a:r>
            <a:r>
              <a:rPr lang="de-DE" baseline="0" dirty="0" err="1"/>
              <a:t>view</a:t>
            </a:r>
            <a:r>
              <a:rPr lang="de-DE" baseline="0" dirty="0"/>
              <a:t> he </a:t>
            </a:r>
            <a:r>
              <a:rPr lang="de-DE" baseline="0" dirty="0" err="1"/>
              <a:t>failed</a:t>
            </a:r>
            <a:r>
              <a:rPr lang="de-DE" baseline="0" dirty="0"/>
              <a:t>, </a:t>
            </a:r>
            <a:r>
              <a:rPr lang="de-DE" baseline="0" dirty="0" err="1"/>
              <a:t>as</a:t>
            </a:r>
            <a:r>
              <a:rPr lang="de-DE" baseline="0" dirty="0"/>
              <a:t> </a:t>
            </a:r>
            <a:r>
              <a:rPr lang="de-DE" baseline="0" dirty="0" err="1"/>
              <a:t>his</a:t>
            </a:r>
            <a:r>
              <a:rPr lang="de-DE" baseline="0" dirty="0"/>
              <a:t> </a:t>
            </a:r>
            <a:r>
              <a:rPr lang="de-DE" baseline="0" dirty="0" err="1"/>
              <a:t>school</a:t>
            </a:r>
            <a:r>
              <a:rPr lang="de-DE" baseline="0" dirty="0"/>
              <a:t> </a:t>
            </a:r>
            <a:r>
              <a:rPr lang="de-DE" baseline="0" dirty="0" err="1"/>
              <a:t>collapsed</a:t>
            </a:r>
            <a:r>
              <a:rPr lang="de-DE" baseline="0" dirty="0"/>
              <a:t> </a:t>
            </a:r>
            <a:r>
              <a:rPr lang="de-DE" baseline="0" dirty="0" err="1"/>
              <a:t>because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money</a:t>
            </a:r>
            <a:r>
              <a:rPr lang="de-DE" baseline="0" dirty="0"/>
              <a:t>.)</a:t>
            </a:r>
          </a:p>
          <a:p>
            <a:endParaRPr lang="de-DE" baseline="0" dirty="0"/>
          </a:p>
          <a:p>
            <a:r>
              <a:rPr lang="de-DE" baseline="0" dirty="0"/>
              <a:t>Fröbel as his pupil is the </a:t>
            </a:r>
            <a:r>
              <a:rPr lang="de-DE" b="1" baseline="0" dirty="0"/>
              <a:t>inventor </a:t>
            </a:r>
            <a:r>
              <a:rPr lang="de-DE" baseline="0" dirty="0"/>
              <a:t>of the term „Kindergarten“. He </a:t>
            </a:r>
            <a:r>
              <a:rPr lang="de-DE" baseline="0" dirty="0" err="1"/>
              <a:t>developted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set</a:t>
            </a:r>
            <a:r>
              <a:rPr lang="de-DE" baseline="0" dirty="0"/>
              <a:t> in </a:t>
            </a:r>
            <a:r>
              <a:rPr lang="de-DE" baseline="0" dirty="0" err="1"/>
              <a:t>practise</a:t>
            </a:r>
            <a:r>
              <a:rPr lang="de-DE" baseline="0" dirty="0"/>
              <a:t> an </a:t>
            </a:r>
            <a:r>
              <a:rPr lang="de-DE" baseline="0" dirty="0" err="1"/>
              <a:t>integrated</a:t>
            </a:r>
            <a:r>
              <a:rPr lang="de-DE" baseline="0" dirty="0"/>
              <a:t> </a:t>
            </a:r>
            <a:r>
              <a:rPr lang="de-DE" baseline="0" dirty="0" err="1"/>
              <a:t>concept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early</a:t>
            </a:r>
            <a:r>
              <a:rPr lang="de-DE" baseline="0" dirty="0"/>
              <a:t> </a:t>
            </a:r>
            <a:r>
              <a:rPr lang="de-DE" baseline="0" dirty="0" err="1"/>
              <a:t>childhood</a:t>
            </a:r>
            <a:r>
              <a:rPr lang="de-DE" baseline="0" dirty="0"/>
              <a:t> </a:t>
            </a:r>
            <a:r>
              <a:rPr lang="de-DE" baseline="0" dirty="0" err="1"/>
              <a:t>education</a:t>
            </a:r>
            <a:r>
              <a:rPr lang="de-DE" baseline="0" dirty="0"/>
              <a:t>, </a:t>
            </a:r>
            <a:r>
              <a:rPr lang="de-DE" baseline="0" dirty="0" err="1"/>
              <a:t>teaching</a:t>
            </a:r>
            <a:r>
              <a:rPr lang="de-DE" baseline="0" dirty="0"/>
              <a:t> </a:t>
            </a:r>
            <a:r>
              <a:rPr lang="de-DE" baseline="0" dirty="0" err="1"/>
              <a:t>his</a:t>
            </a:r>
            <a:r>
              <a:rPr lang="de-DE" baseline="0" dirty="0"/>
              <a:t> </a:t>
            </a:r>
            <a:r>
              <a:rPr lang="de-DE" baseline="0" dirty="0" err="1"/>
              <a:t>pupils</a:t>
            </a:r>
            <a:r>
              <a:rPr lang="de-DE" baseline="0" dirty="0"/>
              <a:t> </a:t>
            </a:r>
            <a:r>
              <a:rPr lang="de-DE" baseline="0" dirty="0" err="1"/>
              <a:t>how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teach</a:t>
            </a:r>
            <a:r>
              <a:rPr lang="de-DE" baseline="0" dirty="0"/>
              <a:t> </a:t>
            </a:r>
            <a:r>
              <a:rPr lang="de-DE" baseline="0" dirty="0" err="1"/>
              <a:t>children</a:t>
            </a:r>
            <a:r>
              <a:rPr lang="de-DE" baseline="0" dirty="0"/>
              <a:t> in </a:t>
            </a:r>
            <a:r>
              <a:rPr lang="de-DE" baseline="0" dirty="0" err="1"/>
              <a:t>courses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simultaneously</a:t>
            </a:r>
            <a:r>
              <a:rPr lang="de-DE" baseline="0" dirty="0"/>
              <a:t> in a </a:t>
            </a:r>
            <a:r>
              <a:rPr lang="de-DE" baseline="0" dirty="0" err="1"/>
              <a:t>practical</a:t>
            </a:r>
            <a:r>
              <a:rPr lang="de-DE" baseline="0" dirty="0"/>
              <a:t> </a:t>
            </a:r>
            <a:r>
              <a:rPr lang="de-DE" baseline="0" dirty="0" err="1"/>
              <a:t>way</a:t>
            </a:r>
            <a:r>
              <a:rPr lang="de-DE" baseline="0" dirty="0"/>
              <a:t> </a:t>
            </a:r>
            <a:r>
              <a:rPr lang="de-DE" baseline="0" dirty="0" err="1"/>
              <a:t>managing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kindergarten</a:t>
            </a:r>
            <a:r>
              <a:rPr lang="de-DE" baseline="0" dirty="0"/>
              <a:t>. Unfortunately he died in a phase while his concept of kindergarten </a:t>
            </a:r>
            <a:r>
              <a:rPr lang="de-DE" b="1" baseline="0" dirty="0"/>
              <a:t>was</a:t>
            </a:r>
            <a:r>
              <a:rPr lang="de-DE" baseline="0" dirty="0"/>
              <a:t> forbidden by the </a:t>
            </a:r>
            <a:r>
              <a:rPr lang="de-DE" b="1" baseline="0" dirty="0"/>
              <a:t>P</a:t>
            </a:r>
            <a:r>
              <a:rPr lang="de-DE" baseline="0" dirty="0"/>
              <a:t>russian goverment. They </a:t>
            </a:r>
            <a:r>
              <a:rPr lang="de-DE" b="1" baseline="0" dirty="0"/>
              <a:t>were told/believed that</a:t>
            </a:r>
            <a:r>
              <a:rPr lang="de-DE" baseline="0" dirty="0"/>
              <a:t> the kindergarten as a socialistic experiment.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F1DE-EA90-446C-AFC5-87F4B5BFFB9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27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On this </a:t>
            </a:r>
            <a:r>
              <a:rPr lang="de-DE" b="1" dirty="0"/>
              <a:t>slide</a:t>
            </a:r>
            <a:r>
              <a:rPr lang="de-DE" baseline="0" dirty="0"/>
              <a:t> I‘m outlining some important goals for our work.</a:t>
            </a:r>
          </a:p>
          <a:p>
            <a:endParaRPr lang="de-DE" baseline="0" dirty="0"/>
          </a:p>
          <a:p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want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promote </a:t>
            </a:r>
            <a:r>
              <a:rPr lang="de-DE" baseline="0" dirty="0" err="1"/>
              <a:t>child</a:t>
            </a:r>
            <a:r>
              <a:rPr lang="de-DE" baseline="0" dirty="0"/>
              <a:t> </a:t>
            </a:r>
            <a:r>
              <a:rPr lang="de-DE" baseline="0" dirty="0" err="1"/>
              <a:t>development</a:t>
            </a:r>
            <a:r>
              <a:rPr lang="de-DE" baseline="0" dirty="0"/>
              <a:t> </a:t>
            </a:r>
            <a:r>
              <a:rPr lang="de-DE" baseline="0" dirty="0" err="1"/>
              <a:t>by</a:t>
            </a:r>
            <a:r>
              <a:rPr lang="de-DE" baseline="0" dirty="0"/>
              <a:t> </a:t>
            </a:r>
            <a:r>
              <a:rPr lang="de-DE" baseline="0" dirty="0" err="1"/>
              <a:t>looking</a:t>
            </a:r>
            <a:r>
              <a:rPr lang="de-DE" baseline="0" dirty="0"/>
              <a:t> at </a:t>
            </a:r>
            <a:r>
              <a:rPr lang="de-DE" baseline="0" dirty="0" err="1"/>
              <a:t>every</a:t>
            </a:r>
            <a:r>
              <a:rPr lang="de-DE" baseline="0" dirty="0"/>
              <a:t> </a:t>
            </a:r>
            <a:r>
              <a:rPr lang="de-DE" baseline="0" dirty="0" err="1"/>
              <a:t>child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a </a:t>
            </a:r>
            <a:r>
              <a:rPr lang="de-DE" baseline="0" dirty="0" err="1"/>
              <a:t>enthusiastic</a:t>
            </a:r>
            <a:r>
              <a:rPr lang="de-DE" baseline="0" dirty="0"/>
              <a:t> </a:t>
            </a:r>
            <a:r>
              <a:rPr lang="de-DE" baseline="0" dirty="0" err="1"/>
              <a:t>learner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sustainable</a:t>
            </a:r>
            <a:r>
              <a:rPr lang="de-DE" baseline="0" dirty="0"/>
              <a:t> </a:t>
            </a:r>
            <a:r>
              <a:rPr lang="de-DE" baseline="0" dirty="0" err="1"/>
              <a:t>success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think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important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participate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familiy</a:t>
            </a:r>
            <a:r>
              <a:rPr lang="de-DE" baseline="0" dirty="0"/>
              <a:t> in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work</a:t>
            </a:r>
            <a:r>
              <a:rPr lang="de-DE" baseline="0" dirty="0"/>
              <a:t>, </a:t>
            </a:r>
            <a:r>
              <a:rPr lang="de-DE" baseline="0" dirty="0" err="1"/>
              <a:t>particulary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parents</a:t>
            </a:r>
            <a:r>
              <a:rPr lang="de-DE" baseline="0" dirty="0"/>
              <a:t>. Parents mean </a:t>
            </a:r>
            <a:r>
              <a:rPr lang="de-DE" b="1" baseline="0" dirty="0"/>
              <a:t>everyone </a:t>
            </a:r>
            <a:r>
              <a:rPr lang="de-DE" baseline="0" dirty="0"/>
              <a:t>who feel responsibility for the child.</a:t>
            </a:r>
          </a:p>
          <a:p>
            <a:endParaRPr lang="de-DE" baseline="0" dirty="0"/>
          </a:p>
          <a:p>
            <a:r>
              <a:rPr lang="de-DE" baseline="0" dirty="0"/>
              <a:t>To do that we need </a:t>
            </a:r>
            <a:r>
              <a:rPr lang="de-DE" b="1" baseline="0" dirty="0"/>
              <a:t>highly</a:t>
            </a:r>
            <a:r>
              <a:rPr lang="de-DE" baseline="0" dirty="0"/>
              <a:t>-professional child-care-educators. Therefore we offer </a:t>
            </a:r>
            <a:r>
              <a:rPr lang="de-DE" b="1" baseline="0" dirty="0"/>
              <a:t>ongoingtraing, both</a:t>
            </a:r>
            <a:r>
              <a:rPr lang="de-DE" baseline="0" dirty="0"/>
              <a:t> before and during the job.</a:t>
            </a:r>
          </a:p>
          <a:p>
            <a:endParaRPr lang="de-DE" baseline="0" dirty="0"/>
          </a:p>
          <a:p>
            <a:r>
              <a:rPr lang="de-DE" baseline="0" dirty="0"/>
              <a:t>Education </a:t>
            </a:r>
            <a:r>
              <a:rPr lang="de-DE" baseline="0" dirty="0" err="1"/>
              <a:t>needs</a:t>
            </a:r>
            <a:r>
              <a:rPr lang="de-DE" baseline="0" dirty="0"/>
              <a:t> an </a:t>
            </a:r>
            <a:r>
              <a:rPr lang="de-DE" baseline="0" dirty="0" err="1"/>
              <a:t>integrity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content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form. This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my</a:t>
            </a:r>
            <a:r>
              <a:rPr lang="de-DE" baseline="0" dirty="0"/>
              <a:t> </a:t>
            </a:r>
            <a:r>
              <a:rPr lang="de-DE" baseline="0" dirty="0" err="1"/>
              <a:t>own</a:t>
            </a:r>
            <a:r>
              <a:rPr lang="de-DE" baseline="0" dirty="0"/>
              <a:t> </a:t>
            </a:r>
            <a:r>
              <a:rPr lang="de-DE" baseline="0" dirty="0" err="1"/>
              <a:t>task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special</a:t>
            </a:r>
            <a:r>
              <a:rPr lang="de-DE" baseline="0" dirty="0"/>
              <a:t> </a:t>
            </a:r>
            <a:r>
              <a:rPr lang="de-DE" baseline="0" dirty="0" err="1"/>
              <a:t>responsibility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director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organization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F1DE-EA90-446C-AFC5-87F4B5BFFB9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6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Since 2000 we </a:t>
            </a:r>
            <a:r>
              <a:rPr lang="de-DE" sz="1200" b="1" dirty="0"/>
              <a:t>have developed</a:t>
            </a:r>
            <a:r>
              <a:rPr lang="de-DE" sz="1200" dirty="0"/>
              <a:t> and set in practise an approach named the „Early Excellence Concept“, coming from Corby/England. Here the approach was </a:t>
            </a:r>
            <a:r>
              <a:rPr lang="de-DE" sz="1200" b="1" dirty="0"/>
              <a:t>developed</a:t>
            </a:r>
            <a:r>
              <a:rPr lang="de-DE" sz="1200" baseline="0" dirty="0"/>
              <a:t> in the 1990th years because </a:t>
            </a:r>
            <a:r>
              <a:rPr lang="de-DE" sz="1200" b="1" baseline="0" dirty="0"/>
              <a:t>of the </a:t>
            </a:r>
            <a:r>
              <a:rPr lang="de-DE" sz="1200" baseline="0" dirty="0"/>
              <a:t> many disadvantages for children </a:t>
            </a:r>
            <a:r>
              <a:rPr lang="de-DE" sz="1200" b="1" baseline="0" dirty="0"/>
              <a:t>due to</a:t>
            </a:r>
            <a:r>
              <a:rPr lang="de-DE" sz="1200" baseline="0" dirty="0"/>
              <a:t> the increasing unemployment. The English government at that time </a:t>
            </a:r>
            <a:r>
              <a:rPr lang="de-DE" sz="1200" b="1" baseline="0" dirty="0"/>
              <a:t>supported</a:t>
            </a:r>
            <a:r>
              <a:rPr lang="de-DE" sz="1200" baseline="0" dirty="0"/>
              <a:t> this concept and founded children centres in the whole country after the example of Corby. </a:t>
            </a:r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Excellence has</a:t>
            </a:r>
            <a:r>
              <a:rPr lang="de-DE" sz="1200" baseline="0" dirty="0"/>
              <a:t> an </a:t>
            </a:r>
            <a:r>
              <a:rPr lang="de-DE" sz="1200" b="1" baseline="0" dirty="0"/>
              <a:t>inclusive</a:t>
            </a:r>
            <a:r>
              <a:rPr lang="de-DE" sz="1200" baseline="0" dirty="0"/>
              <a:t> and not an </a:t>
            </a:r>
            <a:r>
              <a:rPr lang="de-DE" sz="1200" b="1" baseline="0" dirty="0"/>
              <a:t>exclusive</a:t>
            </a:r>
            <a:r>
              <a:rPr lang="de-DE" sz="1200" baseline="0" dirty="0"/>
              <a:t> meaning. It means</a:t>
            </a:r>
            <a:r>
              <a:rPr lang="de-DE" sz="1200" dirty="0"/>
              <a:t>: Every child is excellent </a:t>
            </a:r>
            <a:r>
              <a:rPr lang="de-DE" sz="1200" b="1" dirty="0"/>
              <a:t>on</a:t>
            </a:r>
            <a:r>
              <a:rPr lang="de-DE" sz="1200" dirty="0"/>
              <a:t> its own. </a:t>
            </a:r>
          </a:p>
          <a:p>
            <a:endParaRPr lang="de-DE" sz="1200" dirty="0"/>
          </a:p>
          <a:p>
            <a:r>
              <a:rPr lang="de-DE" sz="1200" dirty="0"/>
              <a:t>Excellence </a:t>
            </a:r>
            <a:r>
              <a:rPr lang="de-DE" sz="1200" dirty="0" err="1"/>
              <a:t>is</a:t>
            </a:r>
            <a:r>
              <a:rPr lang="de-DE" sz="1200" dirty="0"/>
              <a:t> not a </a:t>
            </a:r>
            <a:r>
              <a:rPr lang="de-DE" sz="1200" dirty="0" err="1"/>
              <a:t>obligation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child</a:t>
            </a:r>
            <a:r>
              <a:rPr lang="de-DE" sz="1200" dirty="0"/>
              <a:t> but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educator</a:t>
            </a:r>
            <a:r>
              <a:rPr lang="de-DE" sz="1200" dirty="0"/>
              <a:t>: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recognise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strenght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skills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every</a:t>
            </a:r>
            <a:r>
              <a:rPr lang="de-DE" sz="1200" dirty="0"/>
              <a:t> </a:t>
            </a:r>
            <a:r>
              <a:rPr lang="de-DE" sz="1200" dirty="0" err="1"/>
              <a:t>children</a:t>
            </a:r>
            <a:r>
              <a:rPr lang="de-DE" sz="1200" dirty="0"/>
              <a:t> </a:t>
            </a:r>
            <a:r>
              <a:rPr lang="de-DE" sz="1200" dirty="0" err="1"/>
              <a:t>individually</a:t>
            </a:r>
            <a:r>
              <a:rPr lang="de-DE" sz="1200" dirty="0"/>
              <a:t>.</a:t>
            </a:r>
          </a:p>
          <a:p>
            <a:endParaRPr lang="de-DE" sz="1200" dirty="0"/>
          </a:p>
          <a:p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I </a:t>
            </a:r>
            <a:r>
              <a:rPr lang="de-DE" sz="1200" dirty="0" err="1"/>
              <a:t>said</a:t>
            </a:r>
            <a:r>
              <a:rPr lang="de-DE" sz="1200" dirty="0"/>
              <a:t>, an </a:t>
            </a:r>
            <a:r>
              <a:rPr lang="de-DE" sz="1200" dirty="0" err="1"/>
              <a:t>important</a:t>
            </a:r>
            <a:r>
              <a:rPr lang="de-DE" sz="1200" dirty="0"/>
              <a:t> </a:t>
            </a:r>
            <a:r>
              <a:rPr lang="de-DE" sz="1200" dirty="0" err="1"/>
              <a:t>method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doing</a:t>
            </a:r>
            <a:r>
              <a:rPr lang="de-DE" sz="1200" dirty="0"/>
              <a:t> </a:t>
            </a:r>
            <a:r>
              <a:rPr lang="de-DE" sz="1200" dirty="0" err="1"/>
              <a:t>this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involve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parents</a:t>
            </a:r>
            <a:r>
              <a:rPr lang="de-DE" sz="1200" dirty="0"/>
              <a:t>. The</a:t>
            </a:r>
            <a:r>
              <a:rPr lang="de-DE" sz="1200" baseline="0" dirty="0"/>
              <a:t> </a:t>
            </a:r>
            <a:r>
              <a:rPr lang="de-DE" sz="1200" baseline="0" dirty="0" err="1"/>
              <a:t>goal</a:t>
            </a:r>
            <a:r>
              <a:rPr lang="de-DE" sz="1200" baseline="0" dirty="0"/>
              <a:t> </a:t>
            </a:r>
            <a:r>
              <a:rPr lang="de-DE" sz="1200" baseline="0" dirty="0" err="1"/>
              <a:t>is</a:t>
            </a:r>
            <a:r>
              <a:rPr lang="de-DE" sz="1200" baseline="0" dirty="0"/>
              <a:t> </a:t>
            </a:r>
            <a:r>
              <a:rPr lang="de-DE" sz="1200" baseline="0" dirty="0" err="1"/>
              <a:t>that</a:t>
            </a:r>
            <a:r>
              <a:rPr lang="de-DE" sz="1200" baseline="0" dirty="0"/>
              <a:t> </a:t>
            </a:r>
            <a:r>
              <a:rPr lang="de-DE" sz="1200" baseline="0" dirty="0" err="1"/>
              <a:t>they</a:t>
            </a:r>
            <a:r>
              <a:rPr lang="de-DE" sz="1200" baseline="0" dirty="0"/>
              <a:t> </a:t>
            </a:r>
            <a:r>
              <a:rPr lang="de-DE" sz="1200" baseline="0" dirty="0" err="1"/>
              <a:t>understand</a:t>
            </a:r>
            <a:r>
              <a:rPr lang="de-DE" sz="1200" baseline="0" dirty="0"/>
              <a:t> </a:t>
            </a:r>
            <a:r>
              <a:rPr lang="de-DE" sz="1200" baseline="0" dirty="0" err="1"/>
              <a:t>what</a:t>
            </a:r>
            <a:r>
              <a:rPr lang="de-DE" sz="1200" baseline="0" dirty="0"/>
              <a:t> </a:t>
            </a:r>
            <a:r>
              <a:rPr lang="de-DE" sz="1200" baseline="0" dirty="0" err="1"/>
              <a:t>their</a:t>
            </a:r>
            <a:r>
              <a:rPr lang="de-DE" sz="1200" baseline="0" dirty="0"/>
              <a:t> </a:t>
            </a:r>
            <a:r>
              <a:rPr lang="de-DE" sz="1200" baseline="0" dirty="0" err="1"/>
              <a:t>children</a:t>
            </a:r>
            <a:r>
              <a:rPr lang="de-DE" sz="1200" baseline="0" dirty="0"/>
              <a:t> </a:t>
            </a:r>
            <a:r>
              <a:rPr lang="de-DE" sz="1200" baseline="0" dirty="0" err="1"/>
              <a:t>need</a:t>
            </a:r>
            <a:r>
              <a:rPr lang="de-DE" sz="1200" baseline="0" dirty="0"/>
              <a:t> </a:t>
            </a:r>
            <a:r>
              <a:rPr lang="de-DE" sz="1200" baseline="0" dirty="0" err="1"/>
              <a:t>and</a:t>
            </a:r>
            <a:r>
              <a:rPr lang="de-DE" sz="1200" baseline="0" dirty="0"/>
              <a:t> </a:t>
            </a:r>
            <a:r>
              <a:rPr lang="de-DE" sz="1200" baseline="0" dirty="0" err="1"/>
              <a:t>how</a:t>
            </a:r>
            <a:r>
              <a:rPr lang="de-DE" sz="1200" baseline="0" dirty="0"/>
              <a:t> </a:t>
            </a:r>
            <a:r>
              <a:rPr lang="de-DE" sz="1200" baseline="0" dirty="0" err="1"/>
              <a:t>they</a:t>
            </a:r>
            <a:r>
              <a:rPr lang="de-DE" sz="1200" baseline="0" dirty="0"/>
              <a:t> </a:t>
            </a:r>
            <a:r>
              <a:rPr lang="de-DE" sz="1200" baseline="0" dirty="0" err="1"/>
              <a:t>can</a:t>
            </a:r>
            <a:r>
              <a:rPr lang="de-DE" sz="1200" baseline="0" dirty="0"/>
              <a:t> </a:t>
            </a:r>
            <a:r>
              <a:rPr lang="de-DE" sz="1200" baseline="0" dirty="0" err="1"/>
              <a:t>support</a:t>
            </a:r>
            <a:r>
              <a:rPr lang="de-DE" sz="1200" baseline="0" dirty="0"/>
              <a:t> </a:t>
            </a:r>
            <a:r>
              <a:rPr lang="de-DE" sz="1200" baseline="0" dirty="0" err="1"/>
              <a:t>the</a:t>
            </a:r>
            <a:r>
              <a:rPr lang="de-DE" sz="1200" baseline="0" dirty="0"/>
              <a:t> </a:t>
            </a:r>
            <a:r>
              <a:rPr lang="de-DE" sz="1200" baseline="0" dirty="0" err="1"/>
              <a:t>childs</a:t>
            </a:r>
            <a:r>
              <a:rPr lang="de-DE" sz="1200" baseline="0" dirty="0"/>
              <a:t> </a:t>
            </a:r>
            <a:r>
              <a:rPr lang="de-DE" sz="1200" baseline="0" dirty="0" err="1"/>
              <a:t>development</a:t>
            </a:r>
            <a:r>
              <a:rPr lang="de-DE" sz="1200" baseline="0" dirty="0"/>
              <a:t>.</a:t>
            </a:r>
          </a:p>
          <a:p>
            <a:endParaRPr lang="de-DE" sz="1200" baseline="0" dirty="0"/>
          </a:p>
          <a:p>
            <a:r>
              <a:rPr lang="de-DE" sz="1200" baseline="0" dirty="0"/>
              <a:t>All </a:t>
            </a:r>
            <a:r>
              <a:rPr lang="de-DE" sz="1200" baseline="0" dirty="0" err="1"/>
              <a:t>of</a:t>
            </a:r>
            <a:r>
              <a:rPr lang="de-DE" sz="1200" baseline="0" dirty="0"/>
              <a:t> </a:t>
            </a:r>
            <a:r>
              <a:rPr lang="de-DE" sz="1200" baseline="0" dirty="0" err="1"/>
              <a:t>this</a:t>
            </a:r>
            <a:r>
              <a:rPr lang="de-DE" sz="1200" baseline="0" dirty="0"/>
              <a:t> </a:t>
            </a:r>
            <a:r>
              <a:rPr lang="de-DE" sz="1200" baseline="0" dirty="0" err="1"/>
              <a:t>is</a:t>
            </a:r>
            <a:r>
              <a:rPr lang="de-DE" sz="1200" baseline="0" dirty="0"/>
              <a:t> </a:t>
            </a:r>
            <a:r>
              <a:rPr lang="de-DE" sz="1200" baseline="0" dirty="0" err="1"/>
              <a:t>founded</a:t>
            </a:r>
            <a:r>
              <a:rPr lang="de-DE" sz="1200" baseline="0" dirty="0"/>
              <a:t> </a:t>
            </a:r>
            <a:r>
              <a:rPr lang="de-DE" sz="1200" baseline="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„positiv </a:t>
            </a:r>
            <a:r>
              <a:rPr lang="de-DE" sz="1200" dirty="0" err="1"/>
              <a:t>view</a:t>
            </a:r>
            <a:r>
              <a:rPr lang="de-DE" sz="1200" dirty="0"/>
              <a:t>“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issues</a:t>
            </a:r>
            <a:r>
              <a:rPr lang="de-DE" sz="1200" dirty="0"/>
              <a:t>.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example</a:t>
            </a:r>
            <a:r>
              <a:rPr lang="de-DE" sz="1200" dirty="0"/>
              <a:t>: In</a:t>
            </a:r>
            <a:r>
              <a:rPr lang="de-DE" sz="1200" baseline="0" dirty="0"/>
              <a:t> </a:t>
            </a:r>
            <a:r>
              <a:rPr lang="de-DE" sz="1200" baseline="0" dirty="0" err="1"/>
              <a:t>fact</a:t>
            </a:r>
            <a:r>
              <a:rPr lang="de-DE" sz="1200" baseline="0" dirty="0"/>
              <a:t> </a:t>
            </a:r>
            <a:r>
              <a:rPr lang="de-DE" sz="1200" baseline="0" dirty="0" err="1"/>
              <a:t>some</a:t>
            </a:r>
            <a:r>
              <a:rPr lang="de-DE" sz="1200" baseline="0" dirty="0"/>
              <a:t> </a:t>
            </a:r>
            <a:r>
              <a:rPr lang="de-DE" sz="1200" baseline="0" dirty="0" err="1"/>
              <a:t>parents</a:t>
            </a:r>
            <a:r>
              <a:rPr lang="de-DE" sz="1200" baseline="0" dirty="0"/>
              <a:t> </a:t>
            </a:r>
            <a:r>
              <a:rPr lang="de-DE" sz="1200" baseline="0" dirty="0" err="1"/>
              <a:t>seem</a:t>
            </a:r>
            <a:r>
              <a:rPr lang="de-DE" sz="1200" baseline="0" dirty="0"/>
              <a:t> not </a:t>
            </a:r>
            <a:r>
              <a:rPr lang="de-DE" sz="1200" baseline="0" dirty="0" err="1"/>
              <a:t>very</a:t>
            </a:r>
            <a:r>
              <a:rPr lang="de-DE" sz="1200" baseline="0" dirty="0"/>
              <a:t> </a:t>
            </a:r>
            <a:r>
              <a:rPr lang="de-DE" sz="1200" baseline="0" dirty="0" err="1"/>
              <a:t>good</a:t>
            </a:r>
            <a:r>
              <a:rPr lang="de-DE" sz="1200" baseline="0" dirty="0"/>
              <a:t> </a:t>
            </a:r>
            <a:r>
              <a:rPr lang="de-DE" sz="1200" baseline="0" dirty="0" err="1"/>
              <a:t>educators</a:t>
            </a:r>
            <a:r>
              <a:rPr lang="de-DE" sz="1200" baseline="0" dirty="0"/>
              <a:t> </a:t>
            </a:r>
            <a:r>
              <a:rPr lang="de-DE" sz="1200" baseline="0" dirty="0" err="1"/>
              <a:t>for</a:t>
            </a:r>
            <a:r>
              <a:rPr lang="de-DE" sz="1200" baseline="0" dirty="0"/>
              <a:t> </a:t>
            </a:r>
            <a:r>
              <a:rPr lang="de-DE" sz="1200" baseline="0" dirty="0" err="1"/>
              <a:t>their</a:t>
            </a:r>
            <a:r>
              <a:rPr lang="de-DE" sz="1200" baseline="0" dirty="0"/>
              <a:t> </a:t>
            </a:r>
            <a:r>
              <a:rPr lang="de-DE" sz="1200" baseline="0" dirty="0" err="1"/>
              <a:t>child</a:t>
            </a:r>
            <a:r>
              <a:rPr lang="de-DE" sz="1200" baseline="0" dirty="0"/>
              <a:t> But </a:t>
            </a:r>
            <a:r>
              <a:rPr lang="de-DE" sz="1200" baseline="0" dirty="0" err="1"/>
              <a:t>we</a:t>
            </a:r>
            <a:r>
              <a:rPr lang="de-DE" sz="1200" baseline="0" dirty="0"/>
              <a:t> </a:t>
            </a:r>
            <a:r>
              <a:rPr lang="de-DE" sz="1200" baseline="0" dirty="0" err="1"/>
              <a:t>think</a:t>
            </a:r>
            <a:r>
              <a:rPr lang="de-DE" sz="1200" baseline="0" dirty="0"/>
              <a:t>: All </a:t>
            </a:r>
            <a:r>
              <a:rPr lang="de-DE" sz="1200" baseline="0" dirty="0" err="1"/>
              <a:t>parents</a:t>
            </a:r>
            <a:r>
              <a:rPr lang="de-DE" sz="1200" baseline="0" dirty="0"/>
              <a:t> </a:t>
            </a:r>
            <a:r>
              <a:rPr lang="de-DE" sz="1200" baseline="0" dirty="0" err="1"/>
              <a:t>want</a:t>
            </a:r>
            <a:r>
              <a:rPr lang="de-DE" sz="1200" baseline="0" dirty="0"/>
              <a:t> </a:t>
            </a:r>
            <a:r>
              <a:rPr lang="de-DE" sz="1200" baseline="0" dirty="0" err="1"/>
              <a:t>to</a:t>
            </a:r>
            <a:r>
              <a:rPr lang="de-DE" sz="1200" baseline="0" dirty="0"/>
              <a:t> do </a:t>
            </a:r>
            <a:r>
              <a:rPr lang="de-DE" sz="1200" baseline="0" dirty="0" err="1"/>
              <a:t>the</a:t>
            </a:r>
            <a:r>
              <a:rPr lang="de-DE" sz="1200" baseline="0" dirty="0"/>
              <a:t> </a:t>
            </a:r>
            <a:r>
              <a:rPr lang="de-DE" sz="1200" baseline="0" dirty="0" err="1"/>
              <a:t>best</a:t>
            </a:r>
            <a:r>
              <a:rPr lang="de-DE" sz="1200" baseline="0" dirty="0"/>
              <a:t> </a:t>
            </a:r>
            <a:r>
              <a:rPr lang="de-DE" sz="1200" baseline="0" dirty="0" err="1"/>
              <a:t>for</a:t>
            </a:r>
            <a:r>
              <a:rPr lang="de-DE" sz="1200" baseline="0" dirty="0"/>
              <a:t> </a:t>
            </a:r>
            <a:r>
              <a:rPr lang="de-DE" sz="1200" baseline="0" dirty="0" err="1"/>
              <a:t>their</a:t>
            </a:r>
            <a:r>
              <a:rPr lang="de-DE" sz="1200" baseline="0" dirty="0"/>
              <a:t> </a:t>
            </a:r>
            <a:r>
              <a:rPr lang="de-DE" sz="1200" baseline="0" dirty="0" err="1"/>
              <a:t>child</a:t>
            </a:r>
            <a:r>
              <a:rPr lang="de-DE" sz="1200" baseline="0" dirty="0"/>
              <a:t>.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F1DE-EA90-446C-AFC5-87F4B5BFFB9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42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Finally I </a:t>
            </a:r>
            <a:r>
              <a:rPr lang="de-DE" b="1" dirty="0"/>
              <a:t>would like to </a:t>
            </a:r>
            <a:r>
              <a:rPr lang="de-DE" dirty="0"/>
              <a:t>bring you up-to-date on some actual initiativs.</a:t>
            </a:r>
            <a:r>
              <a:rPr lang="de-DE" baseline="0" dirty="0"/>
              <a:t> In </a:t>
            </a:r>
            <a:r>
              <a:rPr lang="de-DE" baseline="0" dirty="0" err="1"/>
              <a:t>regarding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time I </a:t>
            </a:r>
            <a:r>
              <a:rPr lang="de-DE" baseline="0" dirty="0" err="1"/>
              <a:t>choose</a:t>
            </a:r>
            <a:r>
              <a:rPr lang="de-DE" baseline="0" dirty="0"/>
              <a:t> </a:t>
            </a:r>
            <a:r>
              <a:rPr lang="de-DE" baseline="0" dirty="0" err="1"/>
              <a:t>three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</a:t>
            </a:r>
            <a:r>
              <a:rPr lang="de-DE" baseline="0" dirty="0" err="1"/>
              <a:t>examples</a:t>
            </a:r>
            <a:r>
              <a:rPr lang="de-DE" baseline="0" dirty="0"/>
              <a:t>:</a:t>
            </a:r>
          </a:p>
          <a:p>
            <a:endParaRPr lang="de-DE" baseline="0" dirty="0"/>
          </a:p>
          <a:p>
            <a:r>
              <a:rPr lang="de-DE" sz="1200" dirty="0"/>
              <a:t>„</a:t>
            </a:r>
            <a:r>
              <a:rPr lang="de-DE" sz="1200" dirty="0" err="1"/>
              <a:t>Mellensee</a:t>
            </a:r>
            <a:r>
              <a:rPr lang="de-DE" sz="1200" dirty="0"/>
              <a:t>“ </a:t>
            </a:r>
            <a:r>
              <a:rPr lang="de-DE" sz="1200" dirty="0" err="1"/>
              <a:t>is</a:t>
            </a:r>
            <a:r>
              <a:rPr lang="de-DE" sz="1200" dirty="0"/>
              <a:t> a </a:t>
            </a:r>
            <a:r>
              <a:rPr lang="de-DE" sz="1200" dirty="0" err="1"/>
              <a:t>lake</a:t>
            </a:r>
            <a:r>
              <a:rPr lang="de-DE" sz="1200" dirty="0"/>
              <a:t> </a:t>
            </a:r>
            <a:r>
              <a:rPr lang="de-DE" sz="1200" dirty="0" err="1"/>
              <a:t>near</a:t>
            </a:r>
            <a:r>
              <a:rPr lang="de-DE" sz="1200" baseline="0" dirty="0"/>
              <a:t> Berlin. </a:t>
            </a:r>
            <a:r>
              <a:rPr lang="de-DE" sz="1200" baseline="0" dirty="0" err="1"/>
              <a:t>Here</a:t>
            </a:r>
            <a:r>
              <a:rPr lang="de-DE" sz="1200" baseline="0" dirty="0"/>
              <a:t> </a:t>
            </a:r>
            <a:r>
              <a:rPr lang="de-DE" sz="1200" baseline="0" dirty="0" err="1"/>
              <a:t>we</a:t>
            </a:r>
            <a:r>
              <a:rPr lang="de-DE" sz="1200" baseline="0" dirty="0"/>
              <a:t> </a:t>
            </a:r>
            <a:r>
              <a:rPr lang="de-DE" sz="1200" baseline="0" dirty="0" err="1"/>
              <a:t>are</a:t>
            </a:r>
            <a:r>
              <a:rPr lang="de-DE" sz="1200" baseline="0" dirty="0"/>
              <a:t> </a:t>
            </a:r>
            <a:r>
              <a:rPr lang="de-DE" sz="1200" baseline="0" dirty="0" err="1"/>
              <a:t>d</a:t>
            </a:r>
            <a:r>
              <a:rPr lang="de-DE" sz="1200" dirty="0" err="1"/>
              <a:t>eveloping</a:t>
            </a:r>
            <a:r>
              <a:rPr lang="de-DE" sz="1200" dirty="0"/>
              <a:t> an </a:t>
            </a:r>
            <a:r>
              <a:rPr lang="de-DE" sz="1200" dirty="0" err="1"/>
              <a:t>outdoor</a:t>
            </a:r>
            <a:r>
              <a:rPr lang="de-DE" sz="1200" dirty="0"/>
              <a:t> </a:t>
            </a:r>
            <a:r>
              <a:rPr lang="de-DE" sz="1200" dirty="0" err="1"/>
              <a:t>site</a:t>
            </a:r>
            <a:r>
              <a:rPr lang="de-DE" sz="1200" dirty="0"/>
              <a:t> </a:t>
            </a:r>
            <a:r>
              <a:rPr lang="de-DE" sz="1200" dirty="0" err="1"/>
              <a:t>beside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lake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a </a:t>
            </a:r>
            <a:r>
              <a:rPr lang="de-DE" sz="1200" dirty="0" err="1"/>
              <a:t>location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group-tours</a:t>
            </a:r>
            <a:r>
              <a:rPr lang="de-DE" sz="1200" dirty="0"/>
              <a:t>,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meetings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a </a:t>
            </a:r>
            <a:r>
              <a:rPr lang="de-DE" sz="1200" dirty="0" err="1"/>
              <a:t>workspace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handycraft</a:t>
            </a:r>
            <a:r>
              <a:rPr lang="de-DE" sz="1200" dirty="0"/>
              <a:t> </a:t>
            </a:r>
            <a:r>
              <a:rPr lang="de-DE" sz="1200" dirty="0" err="1"/>
              <a:t>activities</a:t>
            </a:r>
            <a:r>
              <a:rPr lang="de-DE" sz="1200" dirty="0"/>
              <a:t> in </a:t>
            </a:r>
            <a:r>
              <a:rPr lang="de-DE" sz="1200" dirty="0" err="1"/>
              <a:t>cooperation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schools</a:t>
            </a:r>
            <a:r>
              <a:rPr lang="de-DE" sz="1200" dirty="0"/>
              <a:t>.</a:t>
            </a:r>
          </a:p>
          <a:p>
            <a:endParaRPr lang="de-DE" sz="1200" dirty="0"/>
          </a:p>
          <a:p>
            <a:r>
              <a:rPr lang="de-DE" sz="1200" dirty="0" err="1"/>
              <a:t>Under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term</a:t>
            </a:r>
            <a:r>
              <a:rPr lang="de-DE" sz="1200" dirty="0"/>
              <a:t> „Sozialassistenten-Ausbildung“ </a:t>
            </a:r>
            <a:r>
              <a:rPr lang="de-DE" sz="1200" dirty="0" err="1"/>
              <a:t>we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going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develop</a:t>
            </a:r>
            <a:r>
              <a:rPr lang="de-DE" sz="1200" dirty="0"/>
              <a:t> a </a:t>
            </a:r>
            <a:r>
              <a:rPr lang="de-DE" sz="1200" dirty="0" err="1"/>
              <a:t>socialpaedogogic</a:t>
            </a:r>
            <a:r>
              <a:rPr lang="de-DE" sz="1200" dirty="0"/>
              <a:t> </a:t>
            </a:r>
            <a:r>
              <a:rPr lang="de-DE" sz="1200" dirty="0" err="1"/>
              <a:t>entry</a:t>
            </a:r>
            <a:r>
              <a:rPr lang="de-DE" sz="1200" dirty="0"/>
              <a:t> </a:t>
            </a:r>
            <a:r>
              <a:rPr lang="de-DE" sz="1200" dirty="0" err="1"/>
              <a:t>training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refugees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people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a </a:t>
            </a:r>
            <a:r>
              <a:rPr lang="de-DE" sz="1200" dirty="0" err="1"/>
              <a:t>low</a:t>
            </a:r>
            <a:r>
              <a:rPr lang="de-DE" sz="1200" dirty="0"/>
              <a:t> </a:t>
            </a:r>
            <a:r>
              <a:rPr lang="de-DE" sz="1200" dirty="0" err="1"/>
              <a:t>level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certificate</a:t>
            </a:r>
            <a:r>
              <a:rPr lang="de-DE" sz="1200" dirty="0"/>
              <a:t>. This </a:t>
            </a:r>
            <a:r>
              <a:rPr lang="de-DE" sz="1200" dirty="0" err="1"/>
              <a:t>is</a:t>
            </a:r>
            <a:r>
              <a:rPr lang="de-DE" sz="1200" baseline="0" dirty="0"/>
              <a:t> </a:t>
            </a:r>
            <a:r>
              <a:rPr lang="de-DE" sz="1200" dirty="0"/>
              <a:t>also a </a:t>
            </a:r>
            <a:r>
              <a:rPr lang="de-DE" sz="1200" dirty="0" err="1"/>
              <a:t>result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baseline="0" dirty="0"/>
              <a:t> </a:t>
            </a:r>
            <a:r>
              <a:rPr lang="de-DE" sz="1200" baseline="0" dirty="0" err="1"/>
              <a:t>increasing</a:t>
            </a:r>
            <a:r>
              <a:rPr lang="de-DE" sz="1200" baseline="0" dirty="0"/>
              <a:t> lack </a:t>
            </a:r>
            <a:r>
              <a:rPr lang="de-DE" sz="1200" baseline="0" dirty="0" err="1"/>
              <a:t>of</a:t>
            </a:r>
            <a:r>
              <a:rPr lang="de-DE" sz="1200" baseline="0" dirty="0"/>
              <a:t> </a:t>
            </a:r>
            <a:r>
              <a:rPr lang="de-DE" sz="1200" baseline="0" dirty="0" err="1"/>
              <a:t>skilled</a:t>
            </a:r>
            <a:r>
              <a:rPr lang="de-DE" sz="1200" baseline="0" dirty="0"/>
              <a:t> </a:t>
            </a:r>
            <a:r>
              <a:rPr lang="de-DE" sz="1200" baseline="0" dirty="0" err="1"/>
              <a:t>employees</a:t>
            </a:r>
            <a:r>
              <a:rPr lang="de-DE" sz="1200" baseline="0" dirty="0"/>
              <a:t> („Fachkräftemangel“)</a:t>
            </a:r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„Barrierefreiheit“ means: Making our campus fit for people with </a:t>
            </a:r>
            <a:r>
              <a:rPr lang="de-DE" sz="1200" b="1" dirty="0"/>
              <a:t>physical disabilities</a:t>
            </a:r>
            <a:r>
              <a:rPr lang="de-DE" sz="1200" dirty="0"/>
              <a:t>. This</a:t>
            </a:r>
            <a:r>
              <a:rPr lang="de-DE" sz="1200" baseline="0" dirty="0"/>
              <a:t> is </a:t>
            </a:r>
            <a:r>
              <a:rPr lang="de-DE" sz="1200" b="1" baseline="0" dirty="0"/>
              <a:t>a</a:t>
            </a:r>
            <a:r>
              <a:rPr lang="de-DE" sz="1200" baseline="0" dirty="0"/>
              <a:t> complicated and expensive task because our campus housed beautiful, but very old buildings. But we see no alternatives because we want to be an </a:t>
            </a:r>
            <a:r>
              <a:rPr lang="de-DE" sz="1200" b="1" baseline="0" dirty="0"/>
              <a:t>inclusive</a:t>
            </a:r>
            <a:r>
              <a:rPr lang="de-DE" sz="1200" baseline="0" dirty="0"/>
              <a:t> enviroment.</a:t>
            </a:r>
            <a:endParaRPr lang="de-DE" sz="1200" dirty="0"/>
          </a:p>
          <a:p>
            <a:endParaRPr lang="de-DE" baseline="0" dirty="0"/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F1DE-EA90-446C-AFC5-87F4B5BFFB9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62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1722438"/>
            <a:ext cx="8353425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/>
              <a:t>Titel der Präsentation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822575"/>
            <a:ext cx="8353425" cy="2636838"/>
          </a:xfrm>
        </p:spPr>
        <p:txBody>
          <a:bodyPr/>
          <a:lstStyle>
            <a:lvl1pPr>
              <a:lnSpc>
                <a:spcPct val="112000"/>
              </a:lnSpc>
              <a:defRPr>
                <a:solidFill>
                  <a:srgbClr val="00245B"/>
                </a:solidFill>
              </a:defRPr>
            </a:lvl1pPr>
          </a:lstStyle>
          <a:p>
            <a:pPr lvl="0"/>
            <a:r>
              <a:rPr lang="de-DE" noProof="0"/>
              <a:t>Untertitel der Präsentation</a:t>
            </a:r>
          </a:p>
          <a:p>
            <a:pPr lvl="0"/>
            <a:endParaRPr lang="de-DE" noProof="0"/>
          </a:p>
          <a:p>
            <a:pPr lvl="0"/>
            <a:r>
              <a:rPr lang="de-DE" noProof="0"/>
              <a:t>Name</a:t>
            </a:r>
          </a:p>
          <a:p>
            <a:pPr lvl="0"/>
            <a:r>
              <a:rPr lang="de-DE" noProof="0"/>
              <a:t>Arbeitsstelle Bildungsforschung Primarstufe</a:t>
            </a:r>
          </a:p>
          <a:p>
            <a:pPr lvl="0"/>
            <a:r>
              <a:rPr lang="de-DE" noProof="0"/>
              <a:t>an der Freien Universität Berlin</a:t>
            </a:r>
          </a:p>
          <a:p>
            <a:pPr lvl="0"/>
            <a:r>
              <a:rPr lang="de-DE" noProof="0"/>
              <a:t>Datum</a:t>
            </a:r>
          </a:p>
        </p:txBody>
      </p:sp>
      <p:pic>
        <p:nvPicPr>
          <p:cNvPr id="227334" name="Picture 6" descr="Logo_RGB_30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438"/>
            <a:ext cx="2946400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22649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60420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60420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56715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B04540-B079-4AD1-937B-7D6D4C92A8C2}" type="datetime4">
              <a:rPr lang="en-US" smtClean="0"/>
              <a:pPr/>
              <a:t>February 23, 2022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Ludger Pesch</a:t>
            </a:r>
            <a:endParaRPr lang="en-US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1AE7-0D68-4C3C-98C3-4E57486416C9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Ludger Pesch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BA32-A963-4168-99CE-7CE9F4F3ADD8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Ludger Pesch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B05A-6821-4EFB-B643-329CA6B58F34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Ludger Pesch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E7F-8C3F-4E10-8918-A51C2BB4E1DA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Ludger Pesch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2083-C86E-4477-B27D-F3ECC009A6F5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Ludger Pesch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754D-8D15-4E91-A68E-0DEEC2C1F936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Ludger Pesch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CAECC91-69D8-4837-9C45-AC04B2F1B6C0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Ludger Pesch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834745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F6054F-9B8B-4945-87A0-936C437C167B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Ludger Pesch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3AF5-B150-43D8-AC6A-B673EB206CA4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Ludger Pesch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F1DF-911D-4DBF-BF61-B9E1962328DA}" type="datetime4">
              <a:rPr lang="en-US" smtClean="0"/>
              <a:pPr/>
              <a:t>February 23, 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Ludger Pesch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99895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150938"/>
            <a:ext cx="4100513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2663" y="1150938"/>
            <a:ext cx="4100512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561032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868275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716982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990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62034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40947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50938"/>
            <a:ext cx="8353425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7524750" y="6551613"/>
            <a:ext cx="1227138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6A8EFCF0-6B99-46BD-9F51-1B2308EF8E09}" type="slidenum">
              <a:rPr lang="de-DE" sz="1200" b="0">
                <a:solidFill>
                  <a:srgbClr val="00245B"/>
                </a:solidFill>
                <a:latin typeface="Verdana" pitchFamily="34" charset="0"/>
              </a:rPr>
              <a:pPr algn="r"/>
              <a:t>‹Nr.›</a:t>
            </a:fld>
            <a:endParaRPr lang="de-DE" sz="1200" b="0">
              <a:solidFill>
                <a:srgbClr val="00245B"/>
              </a:solidFill>
              <a:latin typeface="Verdana" pitchFamily="34" charset="0"/>
            </a:endParaRPr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0" y="906463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26313" name="Picture 9" descr="KHSB logo ws  242 b 800 Kopi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00025"/>
            <a:ext cx="152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0000CC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0000CC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0000CC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0000CC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0000CC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0000CC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0000CC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rgbClr val="0000CC"/>
          </a:solidFill>
          <a:latin typeface="Arial" charset="0"/>
        </a:defRPr>
      </a:lvl9pPr>
    </p:titleStyle>
    <p:bodyStyle>
      <a:lvl1pPr algn="l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3556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2200" b="1">
          <a:solidFill>
            <a:srgbClr val="000000"/>
          </a:solidFill>
          <a:latin typeface="+mn-lt"/>
        </a:defRPr>
      </a:lvl2pPr>
      <a:lvl3pPr marL="723900" indent="-1889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2000" b="1">
          <a:solidFill>
            <a:srgbClr val="000000"/>
          </a:solidFill>
          <a:latin typeface="+mn-lt"/>
        </a:defRPr>
      </a:lvl3pPr>
      <a:lvl4pPr marL="10795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600" b="1">
          <a:solidFill>
            <a:srgbClr val="000000"/>
          </a:solidFill>
          <a:latin typeface="+mn-lt"/>
        </a:defRPr>
      </a:lvl4pPr>
      <a:lvl5pPr marL="14351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 b="1">
          <a:solidFill>
            <a:srgbClr val="000000"/>
          </a:solidFill>
          <a:latin typeface="+mn-lt"/>
        </a:defRPr>
      </a:lvl5pPr>
      <a:lvl6pPr marL="18923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 b="1">
          <a:solidFill>
            <a:srgbClr val="000000"/>
          </a:solidFill>
          <a:latin typeface="+mn-lt"/>
        </a:defRPr>
      </a:lvl6pPr>
      <a:lvl7pPr marL="23495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 b="1">
          <a:solidFill>
            <a:srgbClr val="000000"/>
          </a:solidFill>
          <a:latin typeface="+mn-lt"/>
        </a:defRPr>
      </a:lvl7pPr>
      <a:lvl8pPr marL="28067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 b="1">
          <a:solidFill>
            <a:srgbClr val="000000"/>
          </a:solidFill>
          <a:latin typeface="+mn-lt"/>
        </a:defRPr>
      </a:lvl8pPr>
      <a:lvl9pPr marL="32639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 b="1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75BBE111-7505-4196-AD83-EC91B8DE12C7}" type="datetime4">
              <a:rPr lang="en-US" smtClean="0"/>
              <a:pPr eaLnBrk="1" latinLnBrk="0" hangingPunct="1"/>
              <a:t>February 23, 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000">
                <a:solidFill>
                  <a:schemeClr val="tx1"/>
                </a:solidFill>
              </a:rPr>
              <a:t>Ludger Pesch</a:t>
            </a:r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‹Nr.›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9" descr="KHSB logo ws  242 b 800 Kop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00025"/>
            <a:ext cx="152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The </a:t>
            </a:r>
            <a:br>
              <a:rPr lang="de-DE" dirty="0"/>
            </a:br>
            <a:r>
              <a:rPr lang="de-DE" dirty="0"/>
              <a:t>Pestalozzi-Fröbel-Haus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Working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in </a:t>
            </a:r>
            <a:r>
              <a:rPr lang="de-DE" dirty="0" err="1"/>
              <a:t>life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1" y="571954"/>
            <a:ext cx="2982232" cy="93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217761" cy="365125"/>
          </a:xfrm>
        </p:spPr>
        <p:txBody>
          <a:bodyPr/>
          <a:lstStyle/>
          <a:p>
            <a:pPr algn="ctr"/>
            <a:r>
              <a:rPr lang="en-US" sz="2400" dirty="0"/>
              <a:t>Prof. Ludger Pesch</a:t>
            </a:r>
          </a:p>
        </p:txBody>
      </p:sp>
    </p:spTree>
    <p:extLst>
      <p:ext uri="{BB962C8B-B14F-4D97-AF65-F5344CB8AC3E}">
        <p14:creationId xmlns:p14="http://schemas.microsoft.com/office/powerpoint/2010/main" val="42933376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Ludger</a:t>
            </a:r>
            <a:r>
              <a:rPr lang="en-US" dirty="0"/>
              <a:t> </a:t>
            </a:r>
            <a:r>
              <a:rPr lang="en-US" dirty="0" err="1"/>
              <a:t>Pesch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5251" y="309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/>
              <a:t>Structure</a:t>
            </a:r>
            <a:endParaRPr lang="de-D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309900"/>
            <a:ext cx="2570617" cy="8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5251" y="1497315"/>
            <a:ext cx="8229600" cy="2989072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Organization</a:t>
            </a:r>
            <a:endParaRPr lang="de-DE" dirty="0"/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History</a:t>
            </a:r>
            <a:endParaRPr lang="de-DE" dirty="0"/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goals</a:t>
            </a:r>
            <a:endParaRPr lang="de-DE" dirty="0"/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  <a:p>
            <a:r>
              <a:rPr lang="de-DE" dirty="0" err="1"/>
              <a:t>Actual</a:t>
            </a:r>
            <a:r>
              <a:rPr lang="de-DE" dirty="0"/>
              <a:t> initiatives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03" y="3817314"/>
            <a:ext cx="5173662" cy="259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188686"/>
            <a:ext cx="2957760" cy="9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00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Ludger</a:t>
            </a:r>
            <a:r>
              <a:rPr lang="en-US" dirty="0"/>
              <a:t> </a:t>
            </a:r>
            <a:r>
              <a:rPr lang="en-US" dirty="0" err="1"/>
              <a:t>Pesch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5251" y="309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The </a:t>
            </a:r>
            <a:r>
              <a:rPr lang="de-DE" sz="3600" dirty="0" err="1"/>
              <a:t>organization</a:t>
            </a:r>
            <a:endParaRPr lang="de-D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309900"/>
            <a:ext cx="2570617" cy="8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16" y="1743075"/>
            <a:ext cx="55056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188686"/>
            <a:ext cx="2957760" cy="9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416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Ludger</a:t>
            </a:r>
            <a:r>
              <a:rPr lang="en-US" dirty="0"/>
              <a:t> </a:t>
            </a:r>
            <a:r>
              <a:rPr lang="en-US" dirty="0" err="1"/>
              <a:t>Pesch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5251" y="309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The </a:t>
            </a:r>
            <a:r>
              <a:rPr lang="de-DE" sz="3600" dirty="0" err="1"/>
              <a:t>organization</a:t>
            </a:r>
            <a:endParaRPr lang="de-D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309900"/>
            <a:ext cx="2570617" cy="8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/>
              <a:t>a </a:t>
            </a:r>
            <a:r>
              <a:rPr lang="de-DE" sz="2400" b="1" dirty="0"/>
              <a:t>college</a:t>
            </a:r>
            <a:r>
              <a:rPr lang="de-DE" sz="2400" dirty="0"/>
              <a:t> of social education-school </a:t>
            </a:r>
          </a:p>
          <a:p>
            <a:r>
              <a:rPr lang="de-DE" sz="2400" dirty="0"/>
              <a:t>an </a:t>
            </a:r>
            <a:r>
              <a:rPr lang="de-DE" sz="2400" dirty="0" err="1"/>
              <a:t>advanced</a:t>
            </a:r>
            <a:r>
              <a:rPr lang="de-DE" sz="2400" dirty="0"/>
              <a:t> </a:t>
            </a:r>
            <a:r>
              <a:rPr lang="de-DE" sz="2400" dirty="0" err="1"/>
              <a:t>technical</a:t>
            </a:r>
            <a:r>
              <a:rPr lang="de-DE" sz="2400" dirty="0"/>
              <a:t> </a:t>
            </a:r>
            <a:r>
              <a:rPr lang="de-DE" sz="2400" dirty="0" err="1"/>
              <a:t>collegue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health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social</a:t>
            </a:r>
            <a:r>
              <a:rPr lang="de-DE" sz="2400" dirty="0"/>
              <a:t> care</a:t>
            </a:r>
          </a:p>
          <a:p>
            <a:r>
              <a:rPr lang="de-DE" sz="2400" dirty="0" err="1"/>
              <a:t>nine</a:t>
            </a:r>
            <a:r>
              <a:rPr lang="de-DE" sz="2400" dirty="0"/>
              <a:t> </a:t>
            </a:r>
            <a:r>
              <a:rPr lang="de-DE" sz="2400" dirty="0" err="1"/>
              <a:t>kindergartens</a:t>
            </a:r>
            <a:r>
              <a:rPr lang="de-DE" sz="2400" dirty="0"/>
              <a:t> (</a:t>
            </a:r>
            <a:r>
              <a:rPr lang="de-DE" sz="2400" dirty="0" err="1"/>
              <a:t>children</a:t>
            </a:r>
            <a:r>
              <a:rPr lang="de-DE" sz="2400" dirty="0"/>
              <a:t> </a:t>
            </a:r>
            <a:r>
              <a:rPr lang="de-DE" sz="2400" dirty="0" err="1"/>
              <a:t>centres</a:t>
            </a:r>
            <a:r>
              <a:rPr lang="de-DE" sz="2400" dirty="0"/>
              <a:t>)</a:t>
            </a:r>
          </a:p>
          <a:p>
            <a:r>
              <a:rPr lang="de-DE" sz="2400" dirty="0" err="1"/>
              <a:t>full-day</a:t>
            </a:r>
            <a:r>
              <a:rPr lang="de-DE" sz="2400" dirty="0"/>
              <a:t> care </a:t>
            </a:r>
            <a:r>
              <a:rPr lang="de-DE" sz="2400" dirty="0" err="1"/>
              <a:t>provision</a:t>
            </a:r>
            <a:r>
              <a:rPr lang="de-DE" sz="2400" dirty="0"/>
              <a:t> in </a:t>
            </a:r>
            <a:r>
              <a:rPr lang="de-DE" sz="2400" dirty="0" err="1"/>
              <a:t>nine</a:t>
            </a:r>
            <a:r>
              <a:rPr lang="de-DE" sz="2400" dirty="0"/>
              <a:t> </a:t>
            </a:r>
            <a:r>
              <a:rPr lang="de-DE" sz="2400" dirty="0" err="1"/>
              <a:t>schools</a:t>
            </a:r>
            <a:endParaRPr lang="de-DE" sz="2400" dirty="0"/>
          </a:p>
          <a:p>
            <a:r>
              <a:rPr lang="de-DE" sz="2400" dirty="0" err="1"/>
              <a:t>six</a:t>
            </a:r>
            <a:r>
              <a:rPr lang="de-DE" sz="2400" dirty="0"/>
              <a:t> </a:t>
            </a:r>
            <a:r>
              <a:rPr lang="de-DE" sz="2400" dirty="0" err="1"/>
              <a:t>family</a:t>
            </a:r>
            <a:r>
              <a:rPr lang="de-DE" sz="2400" dirty="0"/>
              <a:t>-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neighborhoodcentres</a:t>
            </a:r>
            <a:endParaRPr lang="de-DE" sz="2400" dirty="0"/>
          </a:p>
          <a:p>
            <a:r>
              <a:rPr lang="de-DE" sz="2400" dirty="0" err="1"/>
              <a:t>youth</a:t>
            </a:r>
            <a:r>
              <a:rPr lang="de-DE" sz="2400" dirty="0"/>
              <a:t> </a:t>
            </a:r>
            <a:r>
              <a:rPr lang="de-DE" sz="2400" dirty="0" err="1"/>
              <a:t>social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in </a:t>
            </a:r>
            <a:r>
              <a:rPr lang="de-DE" sz="2400" dirty="0" err="1"/>
              <a:t>schools</a:t>
            </a:r>
            <a:endParaRPr lang="de-DE" sz="2400" dirty="0"/>
          </a:p>
          <a:p>
            <a:r>
              <a:rPr lang="de-DE" sz="2400" dirty="0" err="1"/>
              <a:t>several</a:t>
            </a:r>
            <a:r>
              <a:rPr lang="de-DE" sz="2400" dirty="0"/>
              <a:t> </a:t>
            </a:r>
            <a:r>
              <a:rPr lang="de-DE" sz="2400" dirty="0" err="1"/>
              <a:t>sites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children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youth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endParaRPr lang="de-DE" sz="2400" dirty="0"/>
          </a:p>
          <a:p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therapeutic</a:t>
            </a:r>
            <a:r>
              <a:rPr lang="de-DE" sz="2400" dirty="0"/>
              <a:t> </a:t>
            </a:r>
            <a:r>
              <a:rPr lang="de-DE" sz="2400" dirty="0" err="1"/>
              <a:t>residential</a:t>
            </a:r>
            <a:r>
              <a:rPr lang="de-DE" sz="2400" dirty="0"/>
              <a:t> </a:t>
            </a:r>
            <a:r>
              <a:rPr lang="de-DE" sz="2400" dirty="0" err="1"/>
              <a:t>groups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family</a:t>
            </a:r>
            <a:r>
              <a:rPr lang="de-DE" sz="2400" dirty="0"/>
              <a:t> </a:t>
            </a:r>
            <a:r>
              <a:rPr lang="de-DE" sz="2400" dirty="0" err="1"/>
              <a:t>counseling</a:t>
            </a:r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around</a:t>
            </a:r>
            <a:r>
              <a:rPr lang="de-DE" sz="2400" dirty="0"/>
              <a:t> 600 </a:t>
            </a:r>
            <a:r>
              <a:rPr lang="de-DE" sz="2400" dirty="0" err="1"/>
              <a:t>employees</a:t>
            </a:r>
            <a:endParaRPr lang="de-DE" sz="2400" dirty="0"/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188686"/>
            <a:ext cx="2957760" cy="9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Ludger</a:t>
            </a:r>
            <a:r>
              <a:rPr lang="en-US" dirty="0"/>
              <a:t> </a:t>
            </a:r>
            <a:r>
              <a:rPr lang="en-US" dirty="0" err="1"/>
              <a:t>Pesch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5251" y="309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/>
              <a:t>Our</a:t>
            </a:r>
            <a:r>
              <a:rPr lang="de-DE" sz="3600" dirty="0"/>
              <a:t> </a:t>
            </a:r>
            <a:r>
              <a:rPr lang="de-DE" sz="3600" dirty="0" err="1"/>
              <a:t>history</a:t>
            </a:r>
            <a:endParaRPr lang="de-D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309900"/>
            <a:ext cx="2570617" cy="8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/>
              <a:t>founded</a:t>
            </a:r>
            <a:r>
              <a:rPr lang="de-DE" sz="2400" dirty="0"/>
              <a:t> 1874 </a:t>
            </a:r>
            <a:r>
              <a:rPr lang="de-DE" sz="2400" dirty="0" err="1"/>
              <a:t>by</a:t>
            </a:r>
            <a:r>
              <a:rPr lang="de-DE" sz="2400" dirty="0"/>
              <a:t> Henriette Schrader-</a:t>
            </a:r>
            <a:r>
              <a:rPr lang="de-DE" sz="2400" dirty="0" err="1"/>
              <a:t>Breymann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Based</a:t>
            </a:r>
            <a:r>
              <a:rPr lang="de-DE" sz="2400" dirty="0"/>
              <a:t> on </a:t>
            </a:r>
            <a:r>
              <a:rPr lang="de-DE" sz="2400" dirty="0" err="1"/>
              <a:t>ideas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</a:p>
          <a:p>
            <a:pPr marL="109728" indent="0">
              <a:buNone/>
            </a:pPr>
            <a:r>
              <a:rPr lang="de-DE" sz="2400" dirty="0"/>
              <a:t>	- Friedrich Fröbel (her </a:t>
            </a:r>
            <a:r>
              <a:rPr lang="de-DE" sz="2400" dirty="0" err="1"/>
              <a:t>aunt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teacher</a:t>
            </a:r>
            <a:r>
              <a:rPr lang="de-DE" sz="2400" dirty="0"/>
              <a:t>) </a:t>
            </a:r>
            <a:r>
              <a:rPr lang="de-DE" sz="2400" dirty="0" err="1"/>
              <a:t>and</a:t>
            </a:r>
            <a:endParaRPr lang="de-DE" sz="2400" dirty="0"/>
          </a:p>
          <a:p>
            <a:pPr marL="109728" indent="0">
              <a:buNone/>
            </a:pPr>
            <a:r>
              <a:rPr lang="de-DE" sz="2400" dirty="0"/>
              <a:t>	- Johann Heinrich Pestalozzi (</a:t>
            </a:r>
            <a:r>
              <a:rPr lang="de-DE" sz="2400" dirty="0" err="1"/>
              <a:t>Fröbels</a:t>
            </a:r>
            <a:r>
              <a:rPr lang="de-DE" sz="2400" dirty="0"/>
              <a:t> </a:t>
            </a:r>
            <a:r>
              <a:rPr lang="de-DE" sz="2400" dirty="0" err="1"/>
              <a:t>teacher</a:t>
            </a:r>
            <a:r>
              <a:rPr lang="de-DE" sz="2400" dirty="0"/>
              <a:t>)</a:t>
            </a:r>
          </a:p>
          <a:p>
            <a:pPr marL="109728" indent="0">
              <a:buNone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Pestalozzi (1746-1827): </a:t>
            </a:r>
            <a:br>
              <a:rPr lang="de-DE" sz="2400" dirty="0"/>
            </a:br>
            <a:r>
              <a:rPr lang="de-DE" sz="2400" dirty="0"/>
              <a:t>Education „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head</a:t>
            </a:r>
            <a:r>
              <a:rPr lang="de-DE" sz="2400" dirty="0"/>
              <a:t>, </a:t>
            </a:r>
            <a:r>
              <a:rPr lang="de-DE" sz="2400" dirty="0" err="1"/>
              <a:t>heart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hands</a:t>
            </a:r>
            <a:r>
              <a:rPr lang="de-DE" sz="2400" dirty="0"/>
              <a:t>“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Fröbel (1782-1852): </a:t>
            </a:r>
            <a:br>
              <a:rPr lang="de-DE" sz="2400" dirty="0"/>
            </a:br>
            <a:r>
              <a:rPr lang="de-DE" sz="2400" dirty="0"/>
              <a:t>Inventor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term</a:t>
            </a:r>
            <a:r>
              <a:rPr lang="de-DE" sz="2400" dirty="0"/>
              <a:t> „Kindergarten“</a:t>
            </a:r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188686"/>
            <a:ext cx="2957760" cy="9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2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Ludger</a:t>
            </a:r>
            <a:r>
              <a:rPr lang="en-US" dirty="0"/>
              <a:t> </a:t>
            </a:r>
            <a:r>
              <a:rPr lang="en-US" dirty="0" err="1"/>
              <a:t>Pesch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5251" y="309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/>
              <a:t>Our</a:t>
            </a:r>
            <a:r>
              <a:rPr lang="de-DE" sz="3600" dirty="0"/>
              <a:t> </a:t>
            </a:r>
            <a:r>
              <a:rPr lang="de-DE" sz="3600" dirty="0" err="1"/>
              <a:t>main</a:t>
            </a:r>
            <a:r>
              <a:rPr lang="de-DE" sz="3600" dirty="0"/>
              <a:t> </a:t>
            </a:r>
            <a:r>
              <a:rPr lang="de-DE" sz="3600" dirty="0" err="1"/>
              <a:t>goals</a:t>
            </a:r>
            <a:endParaRPr lang="de-D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309900"/>
            <a:ext cx="2570617" cy="8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5251" y="1881981"/>
            <a:ext cx="8229600" cy="4525963"/>
          </a:xfrm>
        </p:spPr>
        <p:txBody>
          <a:bodyPr/>
          <a:lstStyle/>
          <a:p>
            <a:r>
              <a:rPr lang="de-DE" sz="2400" dirty="0" err="1"/>
              <a:t>to</a:t>
            </a:r>
            <a:r>
              <a:rPr lang="de-DE" sz="2400" dirty="0"/>
              <a:t> promote </a:t>
            </a:r>
            <a:r>
              <a:rPr lang="de-DE" sz="2400" dirty="0" err="1"/>
              <a:t>child</a:t>
            </a:r>
            <a:r>
              <a:rPr lang="de-DE" sz="2400" dirty="0"/>
              <a:t> </a:t>
            </a:r>
            <a:r>
              <a:rPr lang="de-DE" sz="2400" dirty="0" err="1"/>
              <a:t>development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strengthen</a:t>
            </a:r>
            <a:r>
              <a:rPr lang="de-DE" sz="2400" dirty="0"/>
              <a:t> </a:t>
            </a:r>
            <a:r>
              <a:rPr lang="de-DE" sz="2400" dirty="0" err="1"/>
              <a:t>families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serve</a:t>
            </a:r>
            <a:r>
              <a:rPr lang="de-DE" sz="2400" dirty="0"/>
              <a:t> high-quality </a:t>
            </a:r>
            <a:r>
              <a:rPr lang="de-DE" sz="2400" dirty="0" err="1"/>
              <a:t>training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to</a:t>
            </a:r>
            <a:r>
              <a:rPr lang="de-DE" sz="2400" dirty="0"/>
              <a:t> manage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a </a:t>
            </a:r>
            <a:r>
              <a:rPr lang="de-DE" sz="2400" dirty="0" err="1"/>
              <a:t>learning</a:t>
            </a:r>
            <a:r>
              <a:rPr lang="de-DE" sz="2400" dirty="0"/>
              <a:t> </a:t>
            </a:r>
            <a:r>
              <a:rPr lang="de-DE" sz="2400" dirty="0" err="1"/>
              <a:t>organization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188686"/>
            <a:ext cx="2957760" cy="9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802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Ludger</a:t>
            </a:r>
            <a:r>
              <a:rPr lang="en-US" dirty="0"/>
              <a:t> </a:t>
            </a:r>
            <a:r>
              <a:rPr lang="en-US" dirty="0" err="1"/>
              <a:t>Pesch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5251" y="309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/>
              <a:t>Our</a:t>
            </a:r>
            <a:r>
              <a:rPr lang="de-DE" sz="3600" dirty="0"/>
              <a:t> </a:t>
            </a:r>
            <a:r>
              <a:rPr lang="de-DE" sz="3600" dirty="0" err="1"/>
              <a:t>approach</a:t>
            </a:r>
            <a:endParaRPr lang="de-D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188686"/>
            <a:ext cx="2957760" cy="9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5251" y="1868938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err="1"/>
              <a:t>Since</a:t>
            </a:r>
            <a:r>
              <a:rPr lang="de-DE" sz="2400" dirty="0"/>
              <a:t> 2000: </a:t>
            </a:r>
            <a:br>
              <a:rPr lang="de-DE" sz="2400" dirty="0"/>
            </a:br>
            <a:r>
              <a:rPr lang="de-DE" sz="3200" dirty="0"/>
              <a:t>„Early Excellence </a:t>
            </a:r>
            <a:r>
              <a:rPr lang="de-DE" sz="3200" dirty="0" err="1"/>
              <a:t>Concept</a:t>
            </a:r>
            <a:r>
              <a:rPr lang="de-DE" sz="3200" dirty="0"/>
              <a:t>“:</a:t>
            </a:r>
          </a:p>
          <a:p>
            <a:endParaRPr lang="de-DE" sz="2400" dirty="0"/>
          </a:p>
          <a:p>
            <a:r>
              <a:rPr lang="de-DE" sz="2400" dirty="0"/>
              <a:t>Every </a:t>
            </a:r>
            <a:r>
              <a:rPr lang="de-DE" sz="2400" dirty="0" err="1"/>
              <a:t>child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excellent</a:t>
            </a:r>
            <a:r>
              <a:rPr lang="de-DE" sz="2400" dirty="0"/>
              <a:t> at </a:t>
            </a:r>
            <a:r>
              <a:rPr lang="de-DE" sz="2400" dirty="0" err="1"/>
              <a:t>its</a:t>
            </a:r>
            <a:r>
              <a:rPr lang="de-DE" sz="2400" dirty="0"/>
              <a:t> </a:t>
            </a:r>
            <a:r>
              <a:rPr lang="de-DE" sz="2400" dirty="0" err="1"/>
              <a:t>own</a:t>
            </a:r>
            <a:r>
              <a:rPr lang="de-DE" sz="2400" dirty="0"/>
              <a:t>. </a:t>
            </a:r>
          </a:p>
          <a:p>
            <a:endParaRPr lang="de-DE" sz="2400" dirty="0"/>
          </a:p>
          <a:p>
            <a:r>
              <a:rPr lang="de-DE" sz="2400" dirty="0"/>
              <a:t>Excellence </a:t>
            </a:r>
            <a:r>
              <a:rPr lang="de-DE" sz="2400" dirty="0" err="1"/>
              <a:t>is</a:t>
            </a:r>
            <a:r>
              <a:rPr lang="de-DE" sz="2400" dirty="0"/>
              <a:t> not a </a:t>
            </a:r>
            <a:r>
              <a:rPr lang="de-DE" sz="2400" dirty="0" err="1"/>
              <a:t>obligation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child</a:t>
            </a:r>
            <a:r>
              <a:rPr lang="de-DE" sz="2400" dirty="0"/>
              <a:t>. 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 err="1"/>
              <a:t>Involving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parents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488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Ludger</a:t>
            </a:r>
            <a:r>
              <a:rPr lang="en-US" dirty="0"/>
              <a:t> </a:t>
            </a:r>
            <a:r>
              <a:rPr lang="en-US" dirty="0" err="1"/>
              <a:t>Pesch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5251" y="309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/>
              <a:t>Actual</a:t>
            </a:r>
            <a:r>
              <a:rPr lang="de-DE" sz="3600" dirty="0"/>
              <a:t> </a:t>
            </a:r>
            <a:r>
              <a:rPr lang="de-DE" sz="3600" dirty="0" err="1"/>
              <a:t>initiativs</a:t>
            </a:r>
            <a:endParaRPr lang="de-D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255864"/>
            <a:ext cx="2743201" cy="85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5251" y="1453770"/>
            <a:ext cx="8229600" cy="2945529"/>
          </a:xfrm>
        </p:spPr>
        <p:txBody>
          <a:bodyPr/>
          <a:lstStyle/>
          <a:p>
            <a:r>
              <a:rPr lang="de-DE" sz="2400" dirty="0"/>
              <a:t>„</a:t>
            </a:r>
            <a:r>
              <a:rPr lang="de-DE" sz="2400" dirty="0" err="1"/>
              <a:t>Mellensee</a:t>
            </a:r>
            <a:r>
              <a:rPr lang="de-DE" sz="2400" dirty="0"/>
              <a:t>“</a:t>
            </a:r>
          </a:p>
          <a:p>
            <a:endParaRPr lang="de-DE" sz="2400" dirty="0"/>
          </a:p>
          <a:p>
            <a:r>
              <a:rPr lang="de-DE" sz="2400" dirty="0"/>
              <a:t>„Sozialassistenten-Ausbildung“</a:t>
            </a:r>
          </a:p>
          <a:p>
            <a:endParaRPr lang="de-DE" sz="2400" dirty="0"/>
          </a:p>
          <a:p>
            <a:r>
              <a:rPr lang="de-DE" sz="2400" dirty="0"/>
              <a:t>„Barrierefreiheit“</a:t>
            </a:r>
          </a:p>
          <a:p>
            <a:endParaRPr lang="de-DE" sz="2400" dirty="0"/>
          </a:p>
          <a:p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33" y="3664743"/>
            <a:ext cx="5486402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188686"/>
            <a:ext cx="2957760" cy="9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822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Ludger</a:t>
            </a:r>
            <a:r>
              <a:rPr lang="en-US" dirty="0"/>
              <a:t> </a:t>
            </a:r>
            <a:r>
              <a:rPr lang="en-US" dirty="0" err="1"/>
              <a:t>Pesch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49" y="252972"/>
            <a:ext cx="2570617" cy="8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/>
          </a:p>
          <a:p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6" name="Picture 8" descr="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601">
            <a:off x="1540086" y="1169153"/>
            <a:ext cx="5166824" cy="34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 rot="1090402">
            <a:off x="587116" y="4963885"/>
            <a:ext cx="5863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</a:t>
            </a:r>
            <a:r>
              <a:rPr lang="de-DE" sz="36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3600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36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3600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lang="de-DE" sz="36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3600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your</a:t>
            </a:r>
            <a:r>
              <a:rPr lang="de-DE" sz="36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3600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attention</a:t>
            </a:r>
            <a:r>
              <a:rPr lang="de-DE" sz="36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4" name="Textfeld 3"/>
          <p:cNvSpPr txBox="1"/>
          <p:nvPr/>
        </p:nvSpPr>
        <p:spPr>
          <a:xfrm rot="1132632">
            <a:off x="6137637" y="5197809"/>
            <a:ext cx="118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Tokio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34" y="188686"/>
            <a:ext cx="2957760" cy="9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40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U">
  <a:themeElements>
    <a:clrScheme name="">
      <a:dk1>
        <a:srgbClr val="333333"/>
      </a:dk1>
      <a:lt1>
        <a:srgbClr val="FFFFFF"/>
      </a:lt1>
      <a:dk2>
        <a:srgbClr val="757575"/>
      </a:dk2>
      <a:lt2>
        <a:srgbClr val="FFFFFF"/>
      </a:lt2>
      <a:accent1>
        <a:srgbClr val="BCC7F6"/>
      </a:accent1>
      <a:accent2>
        <a:srgbClr val="86B600"/>
      </a:accent2>
      <a:accent3>
        <a:srgbClr val="FFFFFF"/>
      </a:accent3>
      <a:accent4>
        <a:srgbClr val="2A2A2A"/>
      </a:accent4>
      <a:accent5>
        <a:srgbClr val="DAE0FA"/>
      </a:accent5>
      <a:accent6>
        <a:srgbClr val="79A500"/>
      </a:accent6>
      <a:hlink>
        <a:srgbClr val="003366"/>
      </a:hlink>
      <a:folHlink>
        <a:srgbClr val="CC0000"/>
      </a:folHlink>
    </a:clrScheme>
    <a:fontScheme name="F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3366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rgbClr val="3F5E9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3366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rgbClr val="3F5E9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U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1368</Words>
  <Application>Microsoft Office PowerPoint</Application>
  <PresentationFormat>Bildschirmpräsentation (4:3)</PresentationFormat>
  <Paragraphs>155</Paragraphs>
  <Slides>9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  <vt:variant>
        <vt:lpstr>Zielgruppenorientierte Präsentationen</vt:lpstr>
      </vt:variant>
      <vt:variant>
        <vt:i4>1</vt:i4>
      </vt:variant>
    </vt:vector>
  </HeadingPairs>
  <TitlesOfParts>
    <vt:vector size="19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FU</vt:lpstr>
      <vt:lpstr>Deimos</vt:lpstr>
      <vt:lpstr>The  Pestalozzi-Fröbel-Haus</vt:lpstr>
      <vt:lpstr>Structure</vt:lpstr>
      <vt:lpstr>The organization</vt:lpstr>
      <vt:lpstr>The organization</vt:lpstr>
      <vt:lpstr>Our history</vt:lpstr>
      <vt:lpstr>Our main goals</vt:lpstr>
      <vt:lpstr>Our approach</vt:lpstr>
      <vt:lpstr>Actual initiativs</vt:lpstr>
      <vt:lpstr>PowerPoint-Präsentation</vt:lpstr>
      <vt:lpstr>Zielgruppenpräsentation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Non-formales Lernen</dc:title>
  <dc:creator>L. Pesch</dc:creator>
  <dc:description>Uni Bozen</dc:description>
  <cp:lastModifiedBy>Pesch Ludger</cp:lastModifiedBy>
  <cp:revision>725</cp:revision>
  <cp:lastPrinted>2017-10-06T18:17:07Z</cp:lastPrinted>
  <dcterms:created xsi:type="dcterms:W3CDTF">2003-06-17T09:13:02Z</dcterms:created>
  <dcterms:modified xsi:type="dcterms:W3CDTF">2022-02-23T12:09:41Z</dcterms:modified>
</cp:coreProperties>
</file>